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7" r:id="rId2"/>
    <p:sldId id="256" r:id="rId3"/>
    <p:sldId id="257" r:id="rId4"/>
    <p:sldId id="258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60" r:id="rId13"/>
    <p:sldId id="268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329" r:id="rId23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72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868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2021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0916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4095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9373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8379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3701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8682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294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532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384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131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409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192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178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41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C1D9A9C-5E89-4BAB-B579-6AF3567EBCD6}" type="datetimeFigureOut">
              <a:rPr lang="hr-HR" smtClean="0"/>
              <a:t>19.9.2023.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9624299-520C-4CDE-99DB-D4B1E2A5CF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91839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44E932D-644C-4B49-9E48-8644550BBE0A}"/>
              </a:ext>
            </a:extLst>
          </p:cNvPr>
          <p:cNvSpPr txBox="1"/>
          <p:nvPr/>
        </p:nvSpPr>
        <p:spPr>
          <a:xfrm>
            <a:off x="1427131" y="1418620"/>
            <a:ext cx="84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>
                <a:solidFill>
                  <a:schemeClr val="bg2">
                    <a:lumMod val="75000"/>
                  </a:schemeClr>
                </a:solidFill>
                <a:latin typeface="Helvetica Light" panose="020B04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</a:t>
            </a:r>
            <a:endParaRPr lang="hr-HR" sz="3600" dirty="0"/>
          </a:p>
        </p:txBody>
      </p: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467F7017-A8B8-8D4E-A119-3C2D22C9E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491" y="2475021"/>
            <a:ext cx="9659014" cy="145861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D9261E0B-28FE-BE40-9610-D952B9E61628}"/>
              </a:ext>
            </a:extLst>
          </p:cNvPr>
          <p:cNvSpPr txBox="1">
            <a:spLocks/>
          </p:cNvSpPr>
          <p:nvPr/>
        </p:nvSpPr>
        <p:spPr>
          <a:xfrm>
            <a:off x="2119254" y="1111591"/>
            <a:ext cx="8843319" cy="126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hr-HR" dirty="0">
                <a:solidFill>
                  <a:prstClr val="black"/>
                </a:solidFill>
                <a:latin typeface="Helvetica Light" panose="020B04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r-HR" dirty="0">
                <a:solidFill>
                  <a:prstClr val="black"/>
                </a:solidFill>
                <a:latin typeface="Helvetica Light" panose="020B04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jedno srce, jedna duša, jedna HRVATSKA</a:t>
            </a:r>
            <a:br>
              <a:rPr lang="hr-HR" sz="6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hr-H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7E7D2B9-535E-7343-8BB2-DC25B9E5A3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0722" y="5270800"/>
            <a:ext cx="4430553" cy="107307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B38CCC7-D956-B148-8996-DE522D33600B}"/>
              </a:ext>
            </a:extLst>
          </p:cNvPr>
          <p:cNvSpPr/>
          <p:nvPr/>
        </p:nvSpPr>
        <p:spPr>
          <a:xfrm>
            <a:off x="3668989" y="6340949"/>
            <a:ext cx="73161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>
                <a:effectLst/>
                <a:latin typeface="Helvetica" pitchFamily="2" charset="0"/>
              </a:rPr>
              <a:t>Projekt je sufinancirala Europska unija iz Europskog socijalnog fonda.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78618E-6816-E60E-197A-069F81B78BF8}"/>
              </a:ext>
            </a:extLst>
          </p:cNvPr>
          <p:cNvSpPr txBox="1"/>
          <p:nvPr/>
        </p:nvSpPr>
        <p:spPr>
          <a:xfrm>
            <a:off x="4459845" y="492300"/>
            <a:ext cx="32723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>
                <a:solidFill>
                  <a:schemeClr val="accent1"/>
                </a:solidFill>
              </a:rPr>
              <a:t>TEMATSKA MREŽA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288E01-662A-71DA-6EA5-01E4197CC9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8197" y="5304374"/>
            <a:ext cx="1617705" cy="10467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4" name="Grafika 11">
            <a:extLst>
              <a:ext uri="{FF2B5EF4-FFF2-40B4-BE49-F238E27FC236}">
                <a16:creationId xmlns:a16="http://schemas.microsoft.com/office/drawing/2014/main" id="{81FB1A70-EAC5-4EF6-15C0-6BC8C6D136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146" y="5140782"/>
            <a:ext cx="3520230" cy="13161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959007D-D4A3-8BF0-100A-E5079A744A1C}"/>
              </a:ext>
            </a:extLst>
          </p:cNvPr>
          <p:cNvSpPr/>
          <p:nvPr/>
        </p:nvSpPr>
        <p:spPr>
          <a:xfrm>
            <a:off x="688631" y="4921512"/>
            <a:ext cx="2317260" cy="4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/>
              <a:t>Korisnik projekta: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979316-7183-FB26-DBAF-995B90C048C5}"/>
              </a:ext>
            </a:extLst>
          </p:cNvPr>
          <p:cNvSpPr/>
          <p:nvPr/>
        </p:nvSpPr>
        <p:spPr>
          <a:xfrm>
            <a:off x="9302621" y="4768101"/>
            <a:ext cx="1444969" cy="4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/>
              <a:t>Partner:</a:t>
            </a:r>
          </a:p>
        </p:txBody>
      </p:sp>
    </p:spTree>
    <p:extLst>
      <p:ext uri="{BB962C8B-B14F-4D97-AF65-F5344CB8AC3E}">
        <p14:creationId xmlns:p14="http://schemas.microsoft.com/office/powerpoint/2010/main" val="70416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DDF8E-E55F-0E09-314E-9BB30CB0A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470140"/>
          </a:xfrm>
        </p:spPr>
        <p:txBody>
          <a:bodyPr/>
          <a:lstStyle/>
          <a:p>
            <a:pPr algn="ctr"/>
            <a:r>
              <a:rPr lang="hr-HR" dirty="0"/>
              <a:t>ANKETA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D31B2-92A8-8C1E-5C19-AD707D1D0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Sudionici su odgovarali na pitanja o situaciji u Hrvatskoj, povjerenju u institucije, osobnoj situaciji, zadovoljstvu životom, vrijednosnim orijentacijama, identitetu, namjeri iseljavanja, uključenosti u društvo i politiku, kao i nekim </a:t>
            </a:r>
            <a:r>
              <a:rPr lang="hr-HR" sz="1700" dirty="0" err="1"/>
              <a:t>sociodemografskim</a:t>
            </a:r>
            <a:r>
              <a:rPr lang="hr-HR" sz="1700" dirty="0"/>
              <a:t> obilježjima. </a:t>
            </a:r>
          </a:p>
          <a:p>
            <a:pPr algn="just"/>
            <a:r>
              <a:rPr lang="hr-HR" sz="1700" dirty="0"/>
              <a:t>Istraživanju je pristupilo 1060 osoba</a:t>
            </a:r>
            <a:r>
              <a:rPr lang="pl-PL" sz="1700" dirty="0"/>
              <a:t>, u dobi od 18 do 40 godina na području Hrvatske. Uzorak je stratificiran teritorijalno i prema osnovnim sociodemografskim obilježjima sukladno populacijskim proporcijama. </a:t>
            </a:r>
          </a:p>
          <a:p>
            <a:pPr algn="just"/>
            <a:r>
              <a:rPr lang="pl-PL" sz="1700" dirty="0"/>
              <a:t>Anketa je bila anonimna, a odgovori su analizirani isključivo kao skupina podataka za statističke obrade.</a:t>
            </a:r>
          </a:p>
          <a:p>
            <a:pPr algn="just"/>
            <a:r>
              <a:rPr lang="pl-PL" sz="1700" dirty="0"/>
              <a:t>Anketa je provedena na hrvatskom jeziku.</a:t>
            </a:r>
          </a:p>
          <a:p>
            <a:endParaRPr lang="hr-HR" sz="17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5BBE3-07B9-A2B9-1FF7-96DDF81E5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1111371"/>
          </a:xfrm>
        </p:spPr>
        <p:txBody>
          <a:bodyPr/>
          <a:lstStyle/>
          <a:p>
            <a:pPr algn="ctr"/>
            <a:r>
              <a:rPr lang="hr-HR" b="1" i="1" dirty="0"/>
              <a:t>Suvremeni motivacijski ciklusi migriranja mladih Hrvatske u kontekstu općih migracijskih procesa u Hrvatskoj</a:t>
            </a:r>
          </a:p>
        </p:txBody>
      </p:sp>
    </p:spTree>
    <p:extLst>
      <p:ext uri="{BB962C8B-B14F-4D97-AF65-F5344CB8AC3E}">
        <p14:creationId xmlns:p14="http://schemas.microsoft.com/office/powerpoint/2010/main" val="3458399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05D9-519C-9899-826B-82E77365B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6770" y="2731937"/>
            <a:ext cx="3657600" cy="608163"/>
          </a:xfrm>
        </p:spPr>
        <p:txBody>
          <a:bodyPr/>
          <a:lstStyle/>
          <a:p>
            <a:pPr algn="ctr"/>
            <a:r>
              <a:rPr lang="hr-HR" dirty="0"/>
              <a:t>FOKUS GRUPE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1CF26-D426-2799-6669-BADD70E60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3 fokus grupe s ukupno 17 osoba (dvije fokus grupe s šest sudionika i jedna sa pet sudionika).</a:t>
            </a:r>
          </a:p>
          <a:p>
            <a:pPr algn="just"/>
            <a:r>
              <a:rPr lang="hr-HR" sz="1700" dirty="0"/>
              <a:t>Pitanja su bila vezana uz stanje u domovini, razlozima iseljavanja iz domovine, migrantskoj mreži u zemlji useljenja i načinu iseljavanja, osobnoj situaciji i integraciji u njemačko društvo, kao i održavanju hrvatskog identiteta te doprinosu zemlji useljenja i planovima za budućnost. </a:t>
            </a:r>
          </a:p>
          <a:p>
            <a:pPr algn="just"/>
            <a:r>
              <a:rPr lang="hr-HR" sz="1700" dirty="0"/>
              <a:t>Sve tri fokus grupe organizirane su putem online platforme </a:t>
            </a:r>
            <a:r>
              <a:rPr lang="hr-HR" sz="1700" dirty="0" err="1"/>
              <a:t>Teams</a:t>
            </a:r>
            <a:r>
              <a:rPr lang="hr-HR" sz="1700" dirty="0"/>
              <a:t>.</a:t>
            </a:r>
          </a:p>
          <a:p>
            <a:pPr algn="just"/>
            <a:r>
              <a:rPr lang="hr-HR" sz="1700" dirty="0"/>
              <a:t>Sugovornici za fokus grupe prikupljeni su metodom grude snijega. Svima je zajamčena anonimnost.</a:t>
            </a:r>
          </a:p>
          <a:p>
            <a:pPr algn="just"/>
            <a:r>
              <a:rPr lang="hr-HR" sz="1700" dirty="0"/>
              <a:t>U prvoj fokus grupi sudjelovali su mladi hrvatski iseljenici iz Njemačke. U drugoj fokus grupi sudjelovali su mladi povratnici iz Njemačke. Treća fokus grupa uključivala je mlade u Hrvatskoj koji nemaju iskustvo iseljavanja.</a:t>
            </a:r>
          </a:p>
        </p:txBody>
      </p:sp>
    </p:spTree>
    <p:extLst>
      <p:ext uri="{BB962C8B-B14F-4D97-AF65-F5344CB8AC3E}">
        <p14:creationId xmlns:p14="http://schemas.microsoft.com/office/powerpoint/2010/main" val="1088783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AAC9-CC22-9C99-16A5-412FEA3B9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418137"/>
            <a:ext cx="8534400" cy="1215736"/>
          </a:xfrm>
        </p:spPr>
        <p:txBody>
          <a:bodyPr>
            <a:normAutofit/>
          </a:bodyPr>
          <a:lstStyle/>
          <a:p>
            <a:r>
              <a:rPr lang="hr-HR" dirty="0"/>
              <a:t>REZULTATI ISTRAŽIVANJA:</a:t>
            </a:r>
            <a:br>
              <a:rPr lang="hr-HR" dirty="0"/>
            </a:br>
            <a:r>
              <a:rPr lang="hr-HR" sz="2200" cap="none" dirty="0"/>
              <a:t>5 znanstvenih radova i 3 stručna rada </a:t>
            </a:r>
            <a:endParaRPr lang="hr-HR" sz="2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626EB-49AF-4827-ED8A-C133FBA73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8144" y="224127"/>
            <a:ext cx="4649787" cy="1046402"/>
          </a:xfrm>
        </p:spPr>
        <p:txBody>
          <a:bodyPr/>
          <a:lstStyle/>
          <a:p>
            <a:pPr algn="ctr"/>
            <a:r>
              <a:rPr lang="hr-HR" sz="1600" dirty="0"/>
              <a:t>Socijalni i lobistički potencijal hrvatskih iseljeničkih zajednica i udruga s obzirom na njihovo povijesno i kulturno naslijeđe i status u zemljama iseljenja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B43D6-5D82-9A7D-A19D-2C5A7F4A35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hr-HR" sz="1600" i="1" dirty="0"/>
          </a:p>
          <a:p>
            <a:pPr algn="just"/>
            <a:r>
              <a:rPr lang="hr-HR" sz="1600" i="1" dirty="0"/>
              <a:t>Pregled razvoja iseljeničkih politika u dugom trajanju - od druge polovine 19. stoljeća do danas </a:t>
            </a:r>
            <a:r>
              <a:rPr lang="hr-HR" sz="1600" dirty="0"/>
              <a:t>(Ivan Hrstić i Vlado Šakić) – stručni rad</a:t>
            </a:r>
          </a:p>
          <a:p>
            <a:pPr algn="just"/>
            <a:r>
              <a:rPr lang="hr-HR" sz="1600" i="1" dirty="0"/>
              <a:t>Problematika statističkog praćenja iseljavanja u inozemstvo </a:t>
            </a:r>
            <a:r>
              <a:rPr lang="hr-HR" sz="1600" dirty="0"/>
              <a:t>(Nenad Pokos i Ivo Turk) – stručni rad</a:t>
            </a:r>
          </a:p>
          <a:p>
            <a:pPr algn="just"/>
            <a:r>
              <a:rPr lang="hr-HR" sz="1600" i="1" dirty="0"/>
              <a:t>Heterogenost dijaspore - ključan čimbenik pri osmišljavanju i provedbi politike prema Hrvatima izvan Republike Hrvatske</a:t>
            </a:r>
            <a:r>
              <a:rPr lang="hr-HR" sz="1600" dirty="0"/>
              <a:t> (Ivan Hrstić) – znanstveni rad</a:t>
            </a:r>
            <a:endParaRPr lang="hr-HR" sz="1600" i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CD04D5-3809-9F1A-2278-2FE37F84B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38572" y="180326"/>
            <a:ext cx="4665134" cy="1046402"/>
          </a:xfrm>
        </p:spPr>
        <p:txBody>
          <a:bodyPr/>
          <a:lstStyle/>
          <a:p>
            <a:pPr algn="ctr"/>
            <a:r>
              <a:rPr lang="hr-HR" sz="1600" dirty="0"/>
              <a:t>Suvremeni motivacijski ciklusi migriranja mladih Hrvatske u kontekstu općih migracijskih procesa u Hrvatskoj – empirijska analiza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9E5B9-E2CE-C623-3CDB-ADF6FA59C7B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1600" i="1" dirty="0"/>
              <a:t>Migracijska motivacija hrvatskih iseljenika u kontekstu povijesnih valova iseljavanja </a:t>
            </a:r>
            <a:r>
              <a:rPr lang="hr-HR" sz="1600" dirty="0"/>
              <a:t>(Vlado Šakić, Antun Plenković i Nenad Pokos) – stručni rad</a:t>
            </a:r>
          </a:p>
          <a:p>
            <a:r>
              <a:rPr lang="hr-HR" sz="1600" i="1" dirty="0"/>
              <a:t>Metodološki aspekti istraživanja iseljeništva web-anketama</a:t>
            </a:r>
            <a:r>
              <a:rPr lang="hr-HR" sz="1600" dirty="0"/>
              <a:t> (Stanko </a:t>
            </a:r>
            <a:r>
              <a:rPr lang="hr-HR" sz="1600" dirty="0" err="1"/>
              <a:t>Rihtar</a:t>
            </a:r>
            <a:r>
              <a:rPr lang="hr-HR" sz="1600" dirty="0"/>
              <a:t>) – znanstveni rad</a:t>
            </a:r>
          </a:p>
          <a:p>
            <a:r>
              <a:rPr lang="hr-HR" sz="1600" i="1" dirty="0"/>
              <a:t>Suvremene migracijske motivacije mladih Hrvatske - vrijednosni i identitetski aspekti </a:t>
            </a:r>
            <a:r>
              <a:rPr lang="hr-HR" sz="1600" dirty="0"/>
              <a:t>(Katarina Perić Pavišić, Vlado Šakić i Stanko </a:t>
            </a:r>
            <a:r>
              <a:rPr lang="hr-HR" sz="1600" dirty="0" err="1"/>
              <a:t>Rihtar</a:t>
            </a:r>
            <a:r>
              <a:rPr lang="hr-HR" sz="1600" dirty="0"/>
              <a:t>) – znanstveni rad</a:t>
            </a:r>
          </a:p>
          <a:p>
            <a:r>
              <a:rPr lang="hr-HR" sz="1600" i="1" dirty="0"/>
              <a:t>Migracijska motivacija mladih Hrvatske kroz prizmu nekih stavova i mišljenja </a:t>
            </a:r>
            <a:r>
              <a:rPr lang="hr-HR" sz="1600" dirty="0"/>
              <a:t>(Katarina Perić Pavišić, Vlado Šakić i Stanko </a:t>
            </a:r>
            <a:r>
              <a:rPr lang="hr-HR" sz="1600" dirty="0" err="1"/>
              <a:t>Rihtar</a:t>
            </a:r>
            <a:r>
              <a:rPr lang="hr-HR" sz="1600" dirty="0"/>
              <a:t>) – znanstveni rad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12C2949-1655-C657-90A4-24746DF4B838}"/>
              </a:ext>
            </a:extLst>
          </p:cNvPr>
          <p:cNvSpPr txBox="1">
            <a:spLocks/>
          </p:cNvSpPr>
          <p:nvPr/>
        </p:nvSpPr>
        <p:spPr>
          <a:xfrm>
            <a:off x="1475436" y="4519712"/>
            <a:ext cx="8534400" cy="57626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hr-HR" sz="1600" i="1" cap="none" dirty="0">
                <a:solidFill>
                  <a:schemeClr val="bg2">
                    <a:lumMod val="75000"/>
                  </a:schemeClr>
                </a:solidFill>
              </a:rPr>
              <a:t>Iseljavanje u inozemstvo 2011.-2021. Po manjim teritorijalnim jedinicama (županijama, gradovima i općinama)</a:t>
            </a:r>
            <a:r>
              <a:rPr lang="hr-HR" sz="1600" cap="none" dirty="0">
                <a:solidFill>
                  <a:schemeClr val="bg2">
                    <a:lumMod val="75000"/>
                  </a:schemeClr>
                </a:solidFill>
              </a:rPr>
              <a:t> (Nenad Pokos i Ivo Turk) – znanstveni rad</a:t>
            </a:r>
          </a:p>
        </p:txBody>
      </p:sp>
    </p:spTree>
    <p:extLst>
      <p:ext uri="{BB962C8B-B14F-4D97-AF65-F5344CB8AC3E}">
        <p14:creationId xmlns:p14="http://schemas.microsoft.com/office/powerpoint/2010/main" val="2902790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311FA-13D1-B483-7BDC-2CC00C196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Tematski broj časopisa</a:t>
            </a:r>
          </a:p>
        </p:txBody>
      </p:sp>
      <p:pic>
        <p:nvPicPr>
          <p:cNvPr id="6" name="Picture Placeholder 5" descr="A magazine cover with a person&#10;&#10;Description automatically generated">
            <a:extLst>
              <a:ext uri="{FF2B5EF4-FFF2-40B4-BE49-F238E27FC236}">
                <a16:creationId xmlns:a16="http://schemas.microsoft.com/office/drawing/2014/main" id="{A1812D04-8A77-C823-96C8-9FF85D9B472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" b="524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8E7C5-2AB4-AB42-2CAD-A31032D52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n-NO" dirty="0"/>
              <a:t>Pilar : časopis za društvene i humanističke studije, Vol. XVII No. 32(1), 2022.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0166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71073-3124-2E68-C809-CAE776E6E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685799"/>
            <a:ext cx="3657600" cy="1833113"/>
          </a:xfrm>
        </p:spPr>
        <p:txBody>
          <a:bodyPr>
            <a:normAutofit fontScale="90000"/>
          </a:bodyPr>
          <a:lstStyle/>
          <a:p>
            <a:pPr algn="ctr"/>
            <a:r>
              <a:rPr lang="hr-HR" cap="none" dirty="0"/>
              <a:t>Pregled razvoja iseljeničkih politika u dugom trajanju - od druge polovine 19. stoljeća do danas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44919-49EA-5D6D-A89E-00BD056F5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U radu autori </a:t>
            </a:r>
            <a:r>
              <a:rPr lang="hr-HR" sz="1700" dirty="0" err="1"/>
              <a:t>kontekstualiziraju</a:t>
            </a:r>
            <a:r>
              <a:rPr lang="hr-HR" sz="1700" dirty="0"/>
              <a:t> proces iseljavanja iz hrvatskih krajeva te nastoje definirati ključne pojmove vezane za temu, onako kako su dominantno bili shvaćeni u sklopu istraživanja. Pri tome se posebna važnost obratila na osnovne karakteristike iseljeničkih politika država kojih je Hrvatska bila sastavni dio od 19. stoljeća, a koje se prepoznaje kao vremenski okvir početka modernih masovnih migracija na ovom prostoru. </a:t>
            </a:r>
          </a:p>
          <a:p>
            <a:pPr algn="just"/>
            <a:r>
              <a:rPr lang="hr-HR" sz="1700" dirty="0"/>
              <a:t>U okviru teorijskog pristupa istraživanju problematizirana je nesustavna upotreba ključnih pojmova, kao što su iseljeništvo i dijaspora, odnosno različiti pristupi istraživanju migracija.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4A9C8C-853C-109E-0398-B22DC00EF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656936"/>
            <a:ext cx="3657600" cy="1644130"/>
          </a:xfrm>
        </p:spPr>
        <p:txBody>
          <a:bodyPr/>
          <a:lstStyle/>
          <a:p>
            <a:pPr algn="ctr"/>
            <a:r>
              <a:rPr lang="hr-HR" dirty="0"/>
              <a:t>Autori: Ivan Hrstić; Vlado Šakić</a:t>
            </a:r>
          </a:p>
          <a:p>
            <a:pPr algn="ctr"/>
            <a:endParaRPr lang="hr-HR" dirty="0"/>
          </a:p>
          <a:p>
            <a:pPr algn="ctr"/>
            <a:r>
              <a:rPr lang="hr-HR" dirty="0"/>
              <a:t>Rad: stručni</a:t>
            </a:r>
          </a:p>
        </p:txBody>
      </p:sp>
    </p:spTree>
    <p:extLst>
      <p:ext uri="{BB962C8B-B14F-4D97-AF65-F5344CB8AC3E}">
        <p14:creationId xmlns:p14="http://schemas.microsoft.com/office/powerpoint/2010/main" val="2958039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07BF8-3AA5-99D6-6BC0-F31ABE749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772728"/>
          </a:xfrm>
        </p:spPr>
        <p:txBody>
          <a:bodyPr>
            <a:normAutofit/>
          </a:bodyPr>
          <a:lstStyle/>
          <a:p>
            <a:pPr algn="ctr"/>
            <a:r>
              <a:rPr lang="hr-HR" cap="none" dirty="0"/>
              <a:t>Migracijska motivacija hrvatskih iseljenika u kontekstu povijesnih valova iseljavanja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5E1A0-6D04-E398-1687-5F1F986D2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U radu autori razmatraju migracijsku motivaciju kao jedan od najvažnijih čimbenika migriranja na globalnoj i nacionalnim razinama. </a:t>
            </a:r>
          </a:p>
          <a:p>
            <a:pPr algn="just"/>
            <a:r>
              <a:rPr lang="hr-HR" sz="1700" dirty="0"/>
              <a:t>U radu je ponuđena analiza migracijske motivacije kroz povijesne valove migriranja na globalnoj razini s primjenom hrvatskog migracijskog konteksta i odraz na suvremene migracijske tokove u uvjetima nakon državnog osamostaljenja Hrvatske.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13E8B-2B08-C918-EFD6-B6121D625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656936"/>
            <a:ext cx="3657600" cy="1644130"/>
          </a:xfrm>
        </p:spPr>
        <p:txBody>
          <a:bodyPr/>
          <a:lstStyle/>
          <a:p>
            <a:pPr algn="ctr"/>
            <a:r>
              <a:rPr lang="hr-HR" dirty="0"/>
              <a:t>Autori: Vlado Šakić; Antun Plenković; Nenad Pokos</a:t>
            </a:r>
          </a:p>
          <a:p>
            <a:pPr algn="ctr"/>
            <a:endParaRPr lang="hr-HR" dirty="0"/>
          </a:p>
          <a:p>
            <a:pPr algn="ctr"/>
            <a:r>
              <a:rPr lang="hr-HR" dirty="0"/>
              <a:t>Rad: stručni</a:t>
            </a: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07019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020C6-6A5D-5BCB-C8A3-F7B562BE8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cap="none" dirty="0"/>
              <a:t>Problematika statističkog praćenja iseljavanja u inozemstvo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46067-5D4F-21C9-B561-DC1F45E2D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hr-HR" sz="1700" dirty="0"/>
          </a:p>
          <a:p>
            <a:pPr algn="just"/>
            <a:r>
              <a:rPr lang="hr-HR" sz="1700" dirty="0"/>
              <a:t>U radu autori analiziraju veliku disproporciju između stvarnog stanja iseljenih i službene statistike objavljene od strane Državnog zavoda za statistiku. </a:t>
            </a:r>
          </a:p>
          <a:p>
            <a:pPr algn="just"/>
            <a:r>
              <a:rPr lang="hr-HR" sz="1700" dirty="0"/>
              <a:t>Iz podataka proizlazi kako je iseljavanje iz Hrvatske posljednjih godina bilo višestruko brojnije u odnosu na hrvatsku službenu statistiku. Logično i korisno bilo bi uvođenje registra stanovnika koji bi bio nužni preduvjet za ozbiljniji pristup i donošenje važnijih politika spram iseljavanja stanovništva.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93F16-59A7-01DC-8C31-BEA174684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hr-HR" dirty="0"/>
              <a:t>Autori: Nenad Pokos; Ivo Turk</a:t>
            </a:r>
          </a:p>
          <a:p>
            <a:pPr algn="ctr"/>
            <a:endParaRPr lang="hr-HR" dirty="0"/>
          </a:p>
          <a:p>
            <a:pPr algn="ctr"/>
            <a:r>
              <a:rPr lang="hr-HR" dirty="0"/>
              <a:t>Rad: stručni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3887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0C460-6DDD-12E5-03C2-41ED7CAC5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685799"/>
            <a:ext cx="3657600" cy="2031521"/>
          </a:xfrm>
        </p:spPr>
        <p:txBody>
          <a:bodyPr>
            <a:normAutofit fontScale="90000"/>
          </a:bodyPr>
          <a:lstStyle/>
          <a:p>
            <a:pPr algn="ctr"/>
            <a:r>
              <a:rPr lang="hr-HR" cap="none" dirty="0"/>
              <a:t>Heterogenost dijaspore – ključan čimbenik pri osmišljavanju i provedbi politike prema Hrvatima izvan Republike Hrvatske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6884E-1AC4-B0CF-7529-D6D300AF9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U radu autor naglašava kompleksnost fenomena hrvatskog iseljeništva, koji svojom prirodom pred institucionalne nositelje iseljeničke politike postavlja brojne izazove. </a:t>
            </a:r>
          </a:p>
          <a:p>
            <a:pPr algn="just"/>
            <a:r>
              <a:rPr lang="hr-HR" sz="1700" dirty="0"/>
              <a:t>U tom kontekstu korišteni su nalazi istraživanja dobiveni provedbom intervjua i fokus grupa, a koji omogućuju dublji uvid u aktualni trenutak hrvatskih zajednica u SAD-u, Kanadi, Argentini, Čileu, Venezueli, Paragvaju, Njemačkoj, Austriji, Švicarskoj, Danskoj, Norveškoj, Švedskoj i Australiji. </a:t>
            </a:r>
          </a:p>
          <a:p>
            <a:pPr algn="just"/>
            <a:r>
              <a:rPr lang="hr-HR" sz="1700" dirty="0"/>
              <a:t>Iz te perspektive sagledane su osnovne odredbe Zakona o odnosima Republike Hrvatske s Hrvatima izvan Republike Hrvatske kao temeljnog zakonodavnog akta koji pruža okvir iseljeničkoj politici Republike Hrvatske.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85582-2D06-8F9C-F576-72300F76F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803585"/>
            <a:ext cx="3657600" cy="1583745"/>
          </a:xfrm>
        </p:spPr>
        <p:txBody>
          <a:bodyPr/>
          <a:lstStyle/>
          <a:p>
            <a:pPr algn="ctr"/>
            <a:r>
              <a:rPr lang="hr-HR" dirty="0"/>
              <a:t>Autor: Ivan Hrstić</a:t>
            </a:r>
          </a:p>
          <a:p>
            <a:pPr algn="ctr"/>
            <a:endParaRPr lang="hr-HR" dirty="0"/>
          </a:p>
          <a:p>
            <a:pPr algn="ctr"/>
            <a:r>
              <a:rPr lang="hr-HR" dirty="0"/>
              <a:t>Rad: izvorni znanstveni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34195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ADE9C-D598-BD0F-2DF4-D4B69C0F3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685799"/>
            <a:ext cx="3657600" cy="1988389"/>
          </a:xfrm>
        </p:spPr>
        <p:txBody>
          <a:bodyPr>
            <a:normAutofit fontScale="90000"/>
          </a:bodyPr>
          <a:lstStyle/>
          <a:p>
            <a:pPr algn="ctr"/>
            <a:r>
              <a:rPr lang="hr-HR" cap="none" dirty="0"/>
              <a:t>Iseljavanje u inozemstvo 2011.-2021. Po manjim teritorijalnim jedinicama (županijama, gradovima i općinama)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8A500-EBEA-564D-9C37-B52B8320B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U radu autori analiziraju znatne promjene u prostornoj dimenziji iseljavanja iz Hrvatske koje su vezane uz posljednje </a:t>
            </a:r>
            <a:r>
              <a:rPr lang="hr-HR" sz="1700" dirty="0" err="1"/>
              <a:t>međupopisno</a:t>
            </a:r>
            <a:r>
              <a:rPr lang="hr-HR" sz="1700" dirty="0"/>
              <a:t> razdoblje.</a:t>
            </a:r>
          </a:p>
          <a:p>
            <a:pPr algn="just"/>
            <a:r>
              <a:rPr lang="hr-HR" sz="1700" dirty="0"/>
              <a:t>Posljednjih godina relativno najviše iseljenika imalo je pet </a:t>
            </a:r>
            <a:r>
              <a:rPr lang="hr-HR" sz="1700" dirty="0" err="1"/>
              <a:t>istočnohrvatskih</a:t>
            </a:r>
            <a:r>
              <a:rPr lang="hr-HR" sz="1700" dirty="0"/>
              <a:t> županija te Sisačko-moslavačka županija. </a:t>
            </a:r>
          </a:p>
          <a:p>
            <a:pPr algn="just"/>
            <a:r>
              <a:rPr lang="hr-HR" sz="1700" dirty="0"/>
              <a:t>Glavni razlozi tome su gospodarsko zaostajanje tih županija, a kod Sisačko-moslavačke županije i brisanje iz evidencije prebivališta fiktivnih stanovnika, odnosno Srba koji godinama ovdje nisu niti živjeli. </a:t>
            </a:r>
          </a:p>
          <a:p>
            <a:pPr algn="just"/>
            <a:r>
              <a:rPr lang="hr-HR" sz="1700" dirty="0"/>
              <a:t>Upravo zbog tog razloga među gradovima i općinama najviše stope iseljavanja bilježe jedinice s relativno visokim udjelima Srba dok nakon njih slijede jedinice iz istočne Hrvatske, pogotovo iz brodsko-županjskog kraja.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B411F-91A9-12FD-E389-49ED6220E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786332"/>
            <a:ext cx="3657600" cy="1514734"/>
          </a:xfrm>
        </p:spPr>
        <p:txBody>
          <a:bodyPr/>
          <a:lstStyle/>
          <a:p>
            <a:pPr algn="ctr"/>
            <a:r>
              <a:rPr lang="hr-HR" dirty="0"/>
              <a:t>Autori: Nenad Pokos; Ivo Turk</a:t>
            </a:r>
          </a:p>
          <a:p>
            <a:pPr algn="ctr"/>
            <a:endParaRPr lang="hr-HR" dirty="0"/>
          </a:p>
          <a:p>
            <a:pPr algn="ctr"/>
            <a:r>
              <a:rPr lang="hr-HR" dirty="0"/>
              <a:t>Rad: izvorni znanstveni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8518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3BDC6-13F1-7D95-04DE-8E09E9AD7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cap="none" dirty="0"/>
              <a:t>Metodološki aspekti istraživanja iseljeništva web-anketama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930E-E03A-D8B0-8823-C53326A1A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Rad je vezan uz problematiku anketnih istraživanja.</a:t>
            </a:r>
          </a:p>
          <a:p>
            <a:pPr algn="just"/>
            <a:r>
              <a:rPr lang="hr-HR" sz="1700" dirty="0"/>
              <a:t>Uža metodološka obilježja, prednosti i nedostatci online anketnih istraživanja u prvom su dijelu rada sagledani iz perspektive ukupne anketne pogreške koja, osim </a:t>
            </a:r>
            <a:r>
              <a:rPr lang="hr-HR" sz="1700" dirty="0" err="1"/>
              <a:t>psihometrijske</a:t>
            </a:r>
            <a:r>
              <a:rPr lang="hr-HR" sz="1700" dirty="0"/>
              <a:t> ili pogreške mjerenja, obuhvaća i pogreške </a:t>
            </a:r>
            <a:r>
              <a:rPr lang="hr-HR" sz="1700" dirty="0" err="1"/>
              <a:t>autoselekcije</a:t>
            </a:r>
            <a:r>
              <a:rPr lang="hr-HR" sz="1700" dirty="0"/>
              <a:t>, obuhvata i uzorka. </a:t>
            </a:r>
          </a:p>
          <a:p>
            <a:pPr algn="just"/>
            <a:r>
              <a:rPr lang="hr-HR" sz="1700" dirty="0"/>
              <a:t>U drugom su dijelu prikazane načelne mogućnosti i dosezi istraživanja iseljeništva, posebno vodeći računa o naznačenim poteškoćama koje im sputavaju reprezentativne ambicije.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FAE91-0D25-FD81-A49C-6018B41BE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hr-HR" dirty="0"/>
              <a:t>Autor: Stanko </a:t>
            </a:r>
            <a:r>
              <a:rPr lang="hr-HR" dirty="0" err="1"/>
              <a:t>Rihtar</a:t>
            </a:r>
            <a:endParaRPr lang="hr-HR" dirty="0"/>
          </a:p>
          <a:p>
            <a:pPr algn="ctr"/>
            <a:endParaRPr lang="hr-HR" dirty="0"/>
          </a:p>
          <a:p>
            <a:pPr algn="ctr"/>
            <a:r>
              <a:rPr lang="hr-HR" dirty="0"/>
              <a:t>Rad: izvorni znanstveni</a:t>
            </a: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97542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5B4DF-0DF5-178A-5AA7-BF4332A93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NOVA DIJASPORA: Povijesni i empirijski uvidi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99DCC-676B-05C0-1A7E-BFCB6098C8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hr-HR" dirty="0"/>
          </a:p>
          <a:p>
            <a:r>
              <a:rPr lang="hr-HR" dirty="0"/>
              <a:t>Antun Plenković</a:t>
            </a:r>
          </a:p>
          <a:p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 društvenih znanosti Ivo Pilar</a:t>
            </a:r>
          </a:p>
          <a:p>
            <a:r>
              <a:rPr lang="hr-HR" dirty="0"/>
              <a:t>Projekt „</a:t>
            </a:r>
            <a:r>
              <a:rPr lang="pl-PL" dirty="0"/>
              <a:t>zaJEDNO srce, jedna duša, jedna HRVATSKA”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6578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52383-61F6-3717-9412-D937729B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cap="none" dirty="0"/>
              <a:t>Suvremene migracijske motivacije mladih Hrvatske – vrijednosni i identitetski aspekti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643D4-21CD-4CFD-33AA-02270E976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Rad je nastao na temelju rezultata provedenih online anketa. </a:t>
            </a:r>
          </a:p>
          <a:p>
            <a:pPr algn="just"/>
            <a:r>
              <a:rPr lang="hr-HR" sz="1700" dirty="0"/>
              <a:t>Pokazalo se kako najčešće iseljavaju stariji muškarci iz dobne skupine od 18 do 40 godina nižeg obrazovnog statusa te sudionici s izraženijim socijalnim identitetom i izraženijom hedonističkom vrijednosnom orijentacijom. </a:t>
            </a:r>
          </a:p>
          <a:p>
            <a:pPr algn="just"/>
            <a:r>
              <a:rPr lang="hr-HR" sz="1700" dirty="0"/>
              <a:t>Za razliku od motivacije za migriranjem, namjeru povratka više iskazuju mlađi iseljenici, s manje izraženom hedonističkom vrijednosnom orijentacijom te izraženijim socijalnim identitetom.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5DDF42-9590-7329-1831-422248930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hr-HR" dirty="0"/>
              <a:t>Autori: Katarina Perić Pavišić; Vlado Šakić; Stanko </a:t>
            </a:r>
            <a:r>
              <a:rPr lang="hr-HR" dirty="0" err="1"/>
              <a:t>Rihtar</a:t>
            </a:r>
            <a:endParaRPr lang="hr-HR" dirty="0"/>
          </a:p>
          <a:p>
            <a:pPr algn="ctr"/>
            <a:endParaRPr lang="hr-HR" dirty="0"/>
          </a:p>
          <a:p>
            <a:pPr algn="ctr"/>
            <a:r>
              <a:rPr lang="hr-HR" dirty="0"/>
              <a:t>Rad: izvorni znanstveni</a:t>
            </a: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32461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B12F2-567B-2BE1-95B1-3AB533A49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cap="none" dirty="0"/>
              <a:t>Migracijska motivacija mladih Hrvatske kroz prizmu nekih stavova i mišljenja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0ADD0-2C8F-9D80-1CB3-B83873918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Rad nastao je na temelju rezultata provedene online ankete s mladim iseljenicima, a cilj ovog istraživanja bio je utvrditi glavne motive iseljavanja i njihovu zastupljenost kod mladih iseljenika iz Hrvatske kroz prizmu njihovih stavova i mišljenja. </a:t>
            </a:r>
          </a:p>
          <a:p>
            <a:pPr algn="just"/>
            <a:r>
              <a:rPr lang="hr-HR" sz="1700" dirty="0"/>
              <a:t>Rezultati su pokazali kako se motivacija mladih iz Hrvatske prema njihovim iskazima i mišljenjima, sukladno teorijskom okviru, temelji na komplementarnom djelovanju potisnih i privlačnih čimbenika pri čemu privlačne percipiraju jačim motivacijskim čimbenicima za odluku o migriranju.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D8F1B-CB0A-1019-19EF-CDA6FA07A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hr-HR" dirty="0"/>
              <a:t>Autori: Katarina Perić Pavišić; Stanko </a:t>
            </a:r>
            <a:r>
              <a:rPr lang="hr-HR" dirty="0" err="1"/>
              <a:t>Rihtar</a:t>
            </a:r>
            <a:r>
              <a:rPr lang="hr-HR" dirty="0"/>
              <a:t>; Vlado Šakić</a:t>
            </a:r>
          </a:p>
          <a:p>
            <a:pPr algn="ctr"/>
            <a:endParaRPr lang="hr-HR" dirty="0"/>
          </a:p>
          <a:p>
            <a:pPr algn="ctr"/>
            <a:r>
              <a:rPr lang="hr-HR" dirty="0"/>
              <a:t>Rad: izvorni znanstveni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79967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44E932D-644C-4B49-9E48-8644550BBE0A}"/>
              </a:ext>
            </a:extLst>
          </p:cNvPr>
          <p:cNvSpPr txBox="1"/>
          <p:nvPr/>
        </p:nvSpPr>
        <p:spPr>
          <a:xfrm>
            <a:off x="1539098" y="280285"/>
            <a:ext cx="84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>
                <a:solidFill>
                  <a:schemeClr val="bg2">
                    <a:lumMod val="75000"/>
                  </a:schemeClr>
                </a:solidFill>
                <a:latin typeface="Helvetica Light" panose="020B04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</a:t>
            </a:r>
            <a:endParaRPr lang="hr-HR" sz="3600" dirty="0"/>
          </a:p>
        </p:txBody>
      </p: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467F7017-A8B8-8D4E-A119-3C2D22C9E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143" y="1092311"/>
            <a:ext cx="9659014" cy="145861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D9261E0B-28FE-BE40-9610-D952B9E61628}"/>
              </a:ext>
            </a:extLst>
          </p:cNvPr>
          <p:cNvSpPr txBox="1">
            <a:spLocks/>
          </p:cNvSpPr>
          <p:nvPr/>
        </p:nvSpPr>
        <p:spPr>
          <a:xfrm>
            <a:off x="2267391" y="47882"/>
            <a:ext cx="8843319" cy="126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hr-HR" dirty="0">
                <a:solidFill>
                  <a:prstClr val="black"/>
                </a:solidFill>
                <a:latin typeface="Helvetica Light" panose="020B04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r-HR" dirty="0">
                <a:solidFill>
                  <a:prstClr val="black"/>
                </a:solidFill>
                <a:latin typeface="Helvetica Light" panose="020B04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jedno srce, jedna duša, jedna HRVATSKA</a:t>
            </a:r>
            <a:br>
              <a:rPr lang="hr-HR" sz="6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hr-H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7E7D2B9-535E-7343-8BB2-DC25B9E5A3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0722" y="5270800"/>
            <a:ext cx="4430553" cy="107307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B38CCC7-D956-B148-8996-DE522D33600B}"/>
              </a:ext>
            </a:extLst>
          </p:cNvPr>
          <p:cNvSpPr/>
          <p:nvPr/>
        </p:nvSpPr>
        <p:spPr>
          <a:xfrm>
            <a:off x="3668989" y="6340949"/>
            <a:ext cx="73161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>
                <a:effectLst/>
                <a:latin typeface="Helvetica" pitchFamily="2" charset="0"/>
              </a:rPr>
              <a:t>Projekt je sufinancirala Europska unija iz Europskog socijalnog fonda.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288E01-662A-71DA-6EA5-01E4197CC9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8197" y="5304374"/>
            <a:ext cx="1617705" cy="10467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4" name="Grafika 11">
            <a:extLst>
              <a:ext uri="{FF2B5EF4-FFF2-40B4-BE49-F238E27FC236}">
                <a16:creationId xmlns:a16="http://schemas.microsoft.com/office/drawing/2014/main" id="{81FB1A70-EAC5-4EF6-15C0-6BC8C6D136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146" y="5140782"/>
            <a:ext cx="3520230" cy="13161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959007D-D4A3-8BF0-100A-E5079A744A1C}"/>
              </a:ext>
            </a:extLst>
          </p:cNvPr>
          <p:cNvSpPr/>
          <p:nvPr/>
        </p:nvSpPr>
        <p:spPr>
          <a:xfrm>
            <a:off x="688631" y="4921512"/>
            <a:ext cx="2317260" cy="4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/>
              <a:t>Korisnik projekta: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979316-7183-FB26-DBAF-995B90C048C5}"/>
              </a:ext>
            </a:extLst>
          </p:cNvPr>
          <p:cNvSpPr/>
          <p:nvPr/>
        </p:nvSpPr>
        <p:spPr>
          <a:xfrm>
            <a:off x="9302621" y="4768101"/>
            <a:ext cx="1444969" cy="4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/>
              <a:t>Partner: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25FDFD-4D1A-9003-DA80-6141ED2AC194}"/>
              </a:ext>
            </a:extLst>
          </p:cNvPr>
          <p:cNvSpPr txBox="1"/>
          <p:nvPr/>
        </p:nvSpPr>
        <p:spPr>
          <a:xfrm>
            <a:off x="2453951" y="3105834"/>
            <a:ext cx="718268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Sadržaj ove prezentacije isključiva je odgovornost Instituta društvenih znanosti Ivo Pilar kao partnera na projektu.</a:t>
            </a:r>
          </a:p>
        </p:txBody>
      </p:sp>
    </p:spTree>
    <p:extLst>
      <p:ext uri="{BB962C8B-B14F-4D97-AF65-F5344CB8AC3E}">
        <p14:creationId xmlns:p14="http://schemas.microsoft.com/office/powerpoint/2010/main" val="229738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567F-6A49-1EC5-A7A3-E74B6E48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9322431" cy="1507067"/>
          </a:xfrm>
        </p:spPr>
        <p:txBody>
          <a:bodyPr/>
          <a:lstStyle/>
          <a:p>
            <a:r>
              <a:rPr lang="hr-HR" b="1" u="sng" dirty="0"/>
              <a:t>Institut Pilar</a:t>
            </a:r>
            <a:r>
              <a:rPr lang="hr-HR" b="1" dirty="0"/>
              <a:t> </a:t>
            </a:r>
            <a:r>
              <a:rPr lang="hr-HR" dirty="0"/>
              <a:t>na projektu </a:t>
            </a:r>
            <a:r>
              <a:rPr lang="hr-HR" b="1" u="sng" dirty="0"/>
              <a:t>ZAJEDNO.HR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C6F9E-8A93-5CDF-5468-167CBCCB5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079" y="1151626"/>
            <a:ext cx="4649787" cy="576262"/>
          </a:xfrm>
        </p:spPr>
        <p:txBody>
          <a:bodyPr/>
          <a:lstStyle/>
          <a:p>
            <a:pPr algn="ctr"/>
            <a:r>
              <a:rPr lang="hr-HR" sz="1800" dirty="0"/>
              <a:t>Socijalni i lobistički potencijal hrvatskih iseljeničkih zajednica i udruga s obzirom na njihovo povijesno i kulturno naslijeđe i status u zemljama iseljenja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6E515B-0F68-D705-1FCC-67E47A99C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4211" y="1913731"/>
            <a:ext cx="4937655" cy="3030538"/>
          </a:xfrm>
        </p:spPr>
        <p:txBody>
          <a:bodyPr/>
          <a:lstStyle/>
          <a:p>
            <a:r>
              <a:rPr lang="hr-HR" dirty="0"/>
              <a:t>Voditelj: dr. sc. Ivan Hrstić</a:t>
            </a:r>
          </a:p>
          <a:p>
            <a:r>
              <a:rPr lang="hr-HR" dirty="0"/>
              <a:t>Suradnici: dr. sc. Ivana </a:t>
            </a:r>
            <a:r>
              <a:rPr lang="hr-HR" dirty="0" err="1"/>
              <a:t>Žebec</a:t>
            </a:r>
            <a:r>
              <a:rPr lang="hr-HR" dirty="0"/>
              <a:t> </a:t>
            </a:r>
            <a:r>
              <a:rPr lang="hr-HR" dirty="0" err="1"/>
              <a:t>Šilj</a:t>
            </a:r>
            <a:r>
              <a:rPr lang="hr-HR" dirty="0"/>
              <a:t>, dr. sc. Vlado Šakić, dr. sc. Nenad Pokos i dr. sc. Ivo Turk</a:t>
            </a:r>
          </a:p>
          <a:p>
            <a:endParaRPr lang="hr-HR" dirty="0"/>
          </a:p>
          <a:p>
            <a:r>
              <a:rPr lang="hr-HR" dirty="0"/>
              <a:t>Razdoblje: 01.04.2021. – 31.12.2022.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F62018-22F5-CD98-A6BC-792BB71AE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9066" y="1151626"/>
            <a:ext cx="4665134" cy="576262"/>
          </a:xfrm>
        </p:spPr>
        <p:txBody>
          <a:bodyPr/>
          <a:lstStyle/>
          <a:p>
            <a:pPr algn="ctr"/>
            <a:r>
              <a:rPr lang="hr-HR" sz="1800" dirty="0"/>
              <a:t>Suvremeni motivacijski ciklusi migriranja mladih Hrvatske u kontekstu općih migracijskih procesa u Hrvatskoj – empirijska analiza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4D8EAA-37AF-226B-4A4F-5BD9028FD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15012" y="1913731"/>
            <a:ext cx="4929188" cy="3030538"/>
          </a:xfrm>
        </p:spPr>
        <p:txBody>
          <a:bodyPr/>
          <a:lstStyle/>
          <a:p>
            <a:r>
              <a:rPr lang="hr-HR" dirty="0"/>
              <a:t>Voditelj: dr. sc. Vlado Šakić</a:t>
            </a:r>
          </a:p>
          <a:p>
            <a:r>
              <a:rPr lang="hr-HR" dirty="0"/>
              <a:t>Suradnici: dr. sc. Nenad Pokos, Stanko </a:t>
            </a:r>
            <a:r>
              <a:rPr lang="hr-HR" dirty="0" err="1"/>
              <a:t>Rihtar</a:t>
            </a:r>
            <a:r>
              <a:rPr lang="hr-HR" dirty="0"/>
              <a:t>, Katarina Perić Pavišić i Antun Plenković</a:t>
            </a:r>
          </a:p>
          <a:p>
            <a:endParaRPr lang="hr-HR" dirty="0"/>
          </a:p>
          <a:p>
            <a:r>
              <a:rPr lang="hr-HR" dirty="0"/>
              <a:t>Razdoblje: 01.04.2021. – 30.09.2022.</a:t>
            </a:r>
          </a:p>
        </p:txBody>
      </p:sp>
    </p:spTree>
    <p:extLst>
      <p:ext uri="{BB962C8B-B14F-4D97-AF65-F5344CB8AC3E}">
        <p14:creationId xmlns:p14="http://schemas.microsoft.com/office/powerpoint/2010/main" val="212616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5ABFE-B9E6-F523-4001-B3EDD3480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3522134"/>
            <a:ext cx="8534400" cy="247226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2400" b="1" u="sng" cap="none" dirty="0"/>
              <a:t>Socijalni i lobistički potencijal hrvatskih iseljeničkih zajednica i udruga s obzirom na njihovo povijesno i kulturno naslijeđe i status u zemljama iseljenja</a:t>
            </a:r>
            <a:br>
              <a:rPr lang="hr-HR" sz="2200" b="1" u="sng" cap="none" dirty="0"/>
            </a:br>
            <a:br>
              <a:rPr lang="hr-HR" sz="2200" b="1" u="sng" cap="none" dirty="0"/>
            </a:br>
            <a:r>
              <a:rPr lang="hr-HR" sz="2200" cap="none" dirty="0"/>
              <a:t>Osnovni cilj prve istraživačke dionice bio je istražiti položaj hrvatskih</a:t>
            </a:r>
            <a:br>
              <a:rPr lang="hr-HR" sz="2200" cap="none" dirty="0"/>
            </a:br>
            <a:r>
              <a:rPr lang="hr-HR" sz="2200" cap="none" dirty="0"/>
              <a:t>zajednica izvan Republike Hrvatske u širem povijesnom kontekstu.</a:t>
            </a:r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F3562-710A-E8FB-376E-201B94452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2836333"/>
          </a:xfrm>
        </p:spPr>
        <p:txBody>
          <a:bodyPr>
            <a:normAutofit/>
          </a:bodyPr>
          <a:lstStyle/>
          <a:p>
            <a:r>
              <a:rPr lang="hr-HR" sz="1800" dirty="0"/>
              <a:t>Ugovoreno:</a:t>
            </a:r>
          </a:p>
          <a:p>
            <a:pPr marL="0" indent="0">
              <a:buNone/>
            </a:pPr>
            <a:r>
              <a:rPr lang="hr-HR" sz="1800" dirty="0"/>
              <a:t>- 1 anketni upitnik</a:t>
            </a:r>
          </a:p>
          <a:p>
            <a:pPr marL="0" indent="0">
              <a:buNone/>
            </a:pPr>
            <a:r>
              <a:rPr lang="hr-HR" sz="1800" dirty="0"/>
              <a:t>- 27 intervjua</a:t>
            </a:r>
          </a:p>
          <a:p>
            <a:pPr marL="0" indent="0">
              <a:buNone/>
            </a:pPr>
            <a:r>
              <a:rPr lang="hr-HR" sz="1800" dirty="0"/>
              <a:t>- 11 fokus grupa</a:t>
            </a:r>
          </a:p>
          <a:p>
            <a:pPr marL="0" indent="0">
              <a:buNone/>
            </a:pPr>
            <a:r>
              <a:rPr lang="hr-HR" sz="1800" dirty="0"/>
              <a:t>- sudjelovanje u znanstvenim i stručnim radovima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57C72C-01D7-8A57-EE0F-1B391F860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2836332"/>
          </a:xfrm>
        </p:spPr>
        <p:txBody>
          <a:bodyPr>
            <a:normAutofit/>
          </a:bodyPr>
          <a:lstStyle/>
          <a:p>
            <a:r>
              <a:rPr lang="hr-HR" sz="1800" dirty="0"/>
              <a:t>Ostvareno:</a:t>
            </a:r>
          </a:p>
          <a:p>
            <a:pPr marL="0" indent="0">
              <a:buNone/>
            </a:pPr>
            <a:r>
              <a:rPr lang="hr-HR" sz="1800" dirty="0"/>
              <a:t>- 1 anketni upitnik</a:t>
            </a:r>
          </a:p>
          <a:p>
            <a:pPr marL="0" indent="0">
              <a:buNone/>
            </a:pPr>
            <a:r>
              <a:rPr lang="hr-HR" sz="1800" dirty="0"/>
              <a:t>- 28 intervjua</a:t>
            </a:r>
          </a:p>
          <a:p>
            <a:pPr marL="0" indent="0">
              <a:buNone/>
            </a:pPr>
            <a:r>
              <a:rPr lang="hr-HR" sz="1800" dirty="0"/>
              <a:t>- 11 fokus grupa</a:t>
            </a:r>
          </a:p>
          <a:p>
            <a:pPr marL="0" indent="0">
              <a:buNone/>
            </a:pPr>
            <a:r>
              <a:rPr lang="hr-HR" sz="1800" dirty="0"/>
              <a:t>- sudjelovanje u znanstvenim i stručnim radovima</a:t>
            </a:r>
          </a:p>
        </p:txBody>
      </p:sp>
    </p:spTree>
    <p:extLst>
      <p:ext uri="{BB962C8B-B14F-4D97-AF65-F5344CB8AC3E}">
        <p14:creationId xmlns:p14="http://schemas.microsoft.com/office/powerpoint/2010/main" val="1529319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976C9-34BA-E0E9-D1C6-D3FD167B3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457200"/>
          </a:xfrm>
        </p:spPr>
        <p:txBody>
          <a:bodyPr/>
          <a:lstStyle/>
          <a:p>
            <a:pPr algn="ctr"/>
            <a:r>
              <a:rPr lang="hr-HR" dirty="0"/>
              <a:t>Anketa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5E935-0BB2-8CE2-7B99-34C2B76F0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1800" dirty="0"/>
              <a:t>Provedba u pet država u kojima su aktivne najveće hrvatske iseljeničke zajednice: SAD-u, Njemačkoj, Kanadi, Argentini i Australiji.</a:t>
            </a:r>
          </a:p>
          <a:p>
            <a:endParaRPr lang="hr-HR" sz="1800" dirty="0"/>
          </a:p>
          <a:p>
            <a:r>
              <a:rPr lang="hr-HR" sz="1800" dirty="0"/>
              <a:t>Anketa je provedena na hrvatskom, engleskom, njemačkom i španjolskom jeziku.</a:t>
            </a:r>
          </a:p>
          <a:p>
            <a:endParaRPr lang="hr-HR" sz="1800" dirty="0"/>
          </a:p>
          <a:p>
            <a:r>
              <a:rPr lang="hr-HR" sz="1800" dirty="0"/>
              <a:t>Anketi je pristupilo ukupno 1026 osoba (punoljetni iseljeni Hrvati i njihovi potomci, stari 18 godina ili više).</a:t>
            </a:r>
          </a:p>
          <a:p>
            <a:endParaRPr lang="hr-HR" sz="1800" dirty="0"/>
          </a:p>
          <a:p>
            <a:r>
              <a:rPr lang="hr-HR" sz="1800" dirty="0"/>
              <a:t>Ispitanici su prikupljeni metodom grude snijega uz angažman partnera projekta iz iseljeništva.</a:t>
            </a:r>
          </a:p>
          <a:p>
            <a:endParaRPr lang="hr-HR" sz="1800" dirty="0"/>
          </a:p>
          <a:p>
            <a:r>
              <a:rPr lang="hr-HR" sz="1800" dirty="0"/>
              <a:t>Anketa je bila anonimna, a odgovori su analizirani isključivo kao skupina podataka za statističke obrade.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3B5B46-C91C-1AB5-1CE5-F408B2E98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209800"/>
            <a:ext cx="3657600" cy="1667934"/>
          </a:xfrm>
        </p:spPr>
        <p:txBody>
          <a:bodyPr>
            <a:normAutofit lnSpcReduction="10000"/>
          </a:bodyPr>
          <a:lstStyle/>
          <a:p>
            <a:pPr algn="ctr"/>
            <a:r>
              <a:rPr lang="hr-HR" b="1" i="1" dirty="0"/>
              <a:t>Ispitivanje socijalnog i lobističkog potencijala hrvatskih iseljeničkih zajednica i udruga s obzirom na njihovo povijesno i kulturno naslijeđe i status u zemljama sa ispitanicima iz iseljeničkih područja.</a:t>
            </a:r>
          </a:p>
        </p:txBody>
      </p:sp>
    </p:spTree>
    <p:extLst>
      <p:ext uri="{BB962C8B-B14F-4D97-AF65-F5344CB8AC3E}">
        <p14:creationId xmlns:p14="http://schemas.microsoft.com/office/powerpoint/2010/main" val="3598325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E4815-B418-9AFB-2729-6DCA2475B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7278" y="2798233"/>
            <a:ext cx="3657600" cy="541867"/>
          </a:xfrm>
        </p:spPr>
        <p:txBody>
          <a:bodyPr/>
          <a:lstStyle/>
          <a:p>
            <a:pPr algn="ctr"/>
            <a:r>
              <a:rPr lang="hr-HR" dirty="0"/>
              <a:t>INTERVJUI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BF062-FFCF-576E-8458-093288F2F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hr-HR" sz="1700" dirty="0"/>
              <a:t>28 intervjua s pripadnicima hrvatske dijaspore, povratnicima i useljenicima.</a:t>
            </a:r>
          </a:p>
          <a:p>
            <a:endParaRPr lang="hr-HR" sz="1700" dirty="0"/>
          </a:p>
          <a:p>
            <a:pPr algn="just"/>
            <a:r>
              <a:rPr lang="hr-HR" sz="1700" dirty="0"/>
              <a:t>23 intervjua provedena putem aplikacija Zoom, Skype, </a:t>
            </a:r>
            <a:r>
              <a:rPr lang="hr-HR" sz="1700" dirty="0" err="1"/>
              <a:t>Whatsapp</a:t>
            </a:r>
            <a:r>
              <a:rPr lang="hr-HR" sz="1700" dirty="0"/>
              <a:t>, Microsoft </a:t>
            </a:r>
            <a:r>
              <a:rPr lang="hr-HR" sz="1700" dirty="0" err="1"/>
              <a:t>Teams</a:t>
            </a:r>
            <a:r>
              <a:rPr lang="hr-HR" sz="1700" dirty="0"/>
              <a:t>, Viber, Telegram, Google </a:t>
            </a:r>
            <a:r>
              <a:rPr lang="hr-HR" sz="1700" dirty="0" err="1"/>
              <a:t>Meet</a:t>
            </a:r>
            <a:r>
              <a:rPr lang="hr-HR" sz="1700" dirty="0"/>
              <a:t> I Google </a:t>
            </a:r>
            <a:r>
              <a:rPr lang="hr-HR" sz="1700" dirty="0" err="1"/>
              <a:t>Hangouts</a:t>
            </a:r>
            <a:r>
              <a:rPr lang="hr-HR" sz="1700" dirty="0"/>
              <a:t>. Dok je 5 intervjua provedeno uživo.</a:t>
            </a:r>
          </a:p>
          <a:p>
            <a:pPr marL="0" indent="0">
              <a:buNone/>
            </a:pPr>
            <a:endParaRPr lang="hr-HR" sz="1700" dirty="0"/>
          </a:p>
          <a:p>
            <a:pPr algn="just"/>
            <a:r>
              <a:rPr lang="hr-HR" sz="1700" dirty="0"/>
              <a:t>Sugovornici za intervjue prikupljeni su metodom grude snijega. U intervjuima su pokriveni pripadnici iseljeničkih zajednica u Argentini, Australiji, Njemačkoj, Austriji, Švicarskoj, Danskoj, Kanadi, Norveškoj i SAD-u. Svima je zajamčena anonimnost.</a:t>
            </a:r>
          </a:p>
          <a:p>
            <a:endParaRPr lang="hr-HR" sz="1700" dirty="0"/>
          </a:p>
          <a:p>
            <a:pPr algn="just"/>
            <a:r>
              <a:rPr lang="hr-HR" sz="1700" dirty="0"/>
              <a:t>Najkraći intervju trajao je sat vremena, a najduži četiri sata i trideset minuta.</a:t>
            </a:r>
          </a:p>
          <a:p>
            <a:pPr marL="0" indent="0">
              <a:buNone/>
            </a:pPr>
            <a:endParaRPr lang="hr-HR" sz="1700" dirty="0"/>
          </a:p>
          <a:p>
            <a:pPr algn="just"/>
            <a:r>
              <a:rPr lang="hr-HR" sz="1700" dirty="0"/>
              <a:t>Istraživanje provedeno u razdoblju od svibnja 2021. do listopada 2022. godine.</a:t>
            </a:r>
          </a:p>
        </p:txBody>
      </p:sp>
    </p:spTree>
    <p:extLst>
      <p:ext uri="{BB962C8B-B14F-4D97-AF65-F5344CB8AC3E}">
        <p14:creationId xmlns:p14="http://schemas.microsoft.com/office/powerpoint/2010/main" val="3620513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922A-955E-E62F-3856-1CBE9CAB6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345" y="2772833"/>
            <a:ext cx="3657600" cy="567267"/>
          </a:xfrm>
        </p:spPr>
        <p:txBody>
          <a:bodyPr/>
          <a:lstStyle/>
          <a:p>
            <a:pPr algn="ctr"/>
            <a:r>
              <a:rPr lang="hr-HR" dirty="0"/>
              <a:t>FOKUS GRUPE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6B90C-87C8-6B72-818D-D2570FCF4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11 fokus grupa s minimalno pet sudionika, a u kojima je sudjelovalo 59 osoba (6 fokus-grupa s pet sudionika i 5 sa šest sudionika).</a:t>
            </a:r>
          </a:p>
          <a:p>
            <a:pPr algn="just"/>
            <a:r>
              <a:rPr lang="hr-HR" sz="1700" dirty="0"/>
              <a:t>9 fokus grupa organizirano je putem online platforme Zoom, a na taj način obuhvaćeni su pripadnici hrvatskih zajednica u SAD-u, Australiji, Njemačkoj, Švicarskoj, Austriji i Skandinaviji te grupa doseljenika iz Južne Amerike (Argentina, Paragvaj, Venezuela i Čile).</a:t>
            </a:r>
          </a:p>
          <a:p>
            <a:pPr algn="just"/>
            <a:r>
              <a:rPr lang="hr-HR" sz="1700" dirty="0"/>
              <a:t>2 fokus grupe organizirali smo uživo, s povratnicima, odnosno doseljenicima iz Australije te Argentine.</a:t>
            </a:r>
          </a:p>
          <a:p>
            <a:pPr algn="just"/>
            <a:r>
              <a:rPr lang="hr-HR" sz="1700" dirty="0"/>
              <a:t>Sugovornici za fokus grupe prikupljeni su metodom grude snijega. Svima je zajamčena anonimnost.</a:t>
            </a:r>
          </a:p>
        </p:txBody>
      </p:sp>
    </p:spTree>
    <p:extLst>
      <p:ext uri="{BB962C8B-B14F-4D97-AF65-F5344CB8AC3E}">
        <p14:creationId xmlns:p14="http://schemas.microsoft.com/office/powerpoint/2010/main" val="60938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5F6A5-70D8-CA03-8A08-8E34BB0EC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2963333"/>
            <a:ext cx="8534400" cy="3031066"/>
          </a:xfrm>
        </p:spPr>
        <p:txBody>
          <a:bodyPr>
            <a:noAutofit/>
          </a:bodyPr>
          <a:lstStyle/>
          <a:p>
            <a:pPr algn="just"/>
            <a:r>
              <a:rPr lang="hr-HR" sz="2200" b="1" u="sng" cap="none" dirty="0"/>
              <a:t>Suvremeni motivacijski ciklusi migriranja mladih hrvatske u kontekstu općih migracijskih procesa u Hrvatskoj – empirijska analiza</a:t>
            </a:r>
            <a:br>
              <a:rPr lang="hr-HR" sz="2200" b="1" u="sng" cap="none" dirty="0"/>
            </a:br>
            <a:br>
              <a:rPr lang="hr-HR" sz="2200" b="1" u="sng" cap="none" dirty="0"/>
            </a:br>
            <a:br>
              <a:rPr lang="hr-HR" sz="2200" b="1" u="sng" cap="none" dirty="0"/>
            </a:br>
            <a:r>
              <a:rPr lang="it-IT" sz="2000" cap="none" dirty="0" err="1"/>
              <a:t>Ciljevi</a:t>
            </a:r>
            <a:r>
              <a:rPr lang="it-IT" sz="2000" cap="none" dirty="0"/>
              <a:t> </a:t>
            </a:r>
            <a:r>
              <a:rPr lang="it-IT" sz="2000" cap="none" dirty="0" err="1"/>
              <a:t>tog</a:t>
            </a:r>
            <a:r>
              <a:rPr lang="it-IT" sz="2000" cap="none" dirty="0"/>
              <a:t> </a:t>
            </a:r>
            <a:r>
              <a:rPr lang="it-IT" sz="2000" cap="none" dirty="0" err="1"/>
              <a:t>dijela</a:t>
            </a:r>
            <a:r>
              <a:rPr lang="it-IT" sz="2000" cap="none" dirty="0"/>
              <a:t> </a:t>
            </a:r>
            <a:r>
              <a:rPr lang="it-IT" sz="2000" cap="none" dirty="0" err="1"/>
              <a:t>istra</a:t>
            </a:r>
            <a:r>
              <a:rPr lang="hr-HR" sz="2000" cap="none" dirty="0"/>
              <a:t>ž</a:t>
            </a:r>
            <a:r>
              <a:rPr lang="it-IT" sz="2000" cap="none" dirty="0" err="1"/>
              <a:t>ivanja</a:t>
            </a:r>
            <a:r>
              <a:rPr lang="it-IT" sz="2000" cap="none" dirty="0"/>
              <a:t> </a:t>
            </a:r>
            <a:r>
              <a:rPr lang="it-IT" sz="2000" cap="none" dirty="0" err="1"/>
              <a:t>odnosili</a:t>
            </a:r>
            <a:r>
              <a:rPr lang="it-IT" sz="2000" cap="none" dirty="0"/>
              <a:t> su se </a:t>
            </a:r>
            <a:r>
              <a:rPr lang="it-IT" sz="2000" cap="none" dirty="0" err="1"/>
              <a:t>na</a:t>
            </a:r>
            <a:r>
              <a:rPr lang="it-IT" sz="2000" cap="none" dirty="0"/>
              <a:t> </a:t>
            </a:r>
            <a:r>
              <a:rPr lang="it-IT" sz="2000" cap="none" dirty="0" err="1"/>
              <a:t>multidisciplinarno</a:t>
            </a:r>
            <a:r>
              <a:rPr lang="it-IT" sz="2000" cap="none" dirty="0"/>
              <a:t> i </a:t>
            </a:r>
            <a:r>
              <a:rPr lang="it-IT" sz="2000" cap="none" dirty="0" err="1"/>
              <a:t>interdisciplinarno</a:t>
            </a:r>
            <a:r>
              <a:rPr lang="it-IT" sz="2000" cap="none" dirty="0"/>
              <a:t> </a:t>
            </a:r>
            <a:r>
              <a:rPr lang="it-IT" sz="2000" cap="none" dirty="0" err="1"/>
              <a:t>istra</a:t>
            </a:r>
            <a:r>
              <a:rPr lang="hr-HR" sz="2000" cap="none" dirty="0"/>
              <a:t>ž</a:t>
            </a:r>
            <a:r>
              <a:rPr lang="it-IT" sz="2000" cap="none" dirty="0" err="1"/>
              <a:t>ivanje</a:t>
            </a:r>
            <a:r>
              <a:rPr lang="it-IT" sz="2000" cap="none" dirty="0"/>
              <a:t> </a:t>
            </a:r>
            <a:r>
              <a:rPr lang="it-IT" sz="2000" cap="none" dirty="0" err="1"/>
              <a:t>temeljnih</a:t>
            </a:r>
            <a:r>
              <a:rPr lang="it-IT" sz="2000" cap="none" dirty="0"/>
              <a:t> </a:t>
            </a:r>
            <a:r>
              <a:rPr lang="it-IT" sz="2000" cap="none" dirty="0" err="1"/>
              <a:t>dru</a:t>
            </a:r>
            <a:r>
              <a:rPr lang="hr-HR" sz="2000" cap="none" dirty="0"/>
              <a:t>š</a:t>
            </a:r>
            <a:r>
              <a:rPr lang="it-IT" sz="2000" cap="none" dirty="0" err="1"/>
              <a:t>tvenih</a:t>
            </a:r>
            <a:r>
              <a:rPr lang="it-IT" sz="2000" cap="none" dirty="0"/>
              <a:t> i </a:t>
            </a:r>
            <a:r>
              <a:rPr lang="it-IT" sz="2000" cap="none" dirty="0" err="1"/>
              <a:t>motivacijskih</a:t>
            </a:r>
            <a:r>
              <a:rPr lang="it-IT" sz="2000" cap="none" dirty="0"/>
              <a:t> </a:t>
            </a:r>
            <a:r>
              <a:rPr lang="hr-HR" sz="2000" cap="none" dirty="0"/>
              <a:t>č</a:t>
            </a:r>
            <a:r>
              <a:rPr lang="it-IT" sz="2000" cap="none" dirty="0" err="1"/>
              <a:t>imbenika</a:t>
            </a:r>
            <a:r>
              <a:rPr lang="it-IT" sz="2000" cap="none" dirty="0"/>
              <a:t> </a:t>
            </a:r>
            <a:r>
              <a:rPr lang="it-IT" sz="2000" cap="none" dirty="0" err="1"/>
              <a:t>migriranja</a:t>
            </a:r>
            <a:r>
              <a:rPr lang="it-IT" sz="2000" cap="none" dirty="0"/>
              <a:t> </a:t>
            </a:r>
            <a:r>
              <a:rPr lang="it-IT" sz="2000" cap="none" dirty="0" err="1"/>
              <a:t>velikog</a:t>
            </a:r>
            <a:r>
              <a:rPr lang="hr-HR" sz="2000" cap="none" dirty="0"/>
              <a:t> </a:t>
            </a:r>
            <a:r>
              <a:rPr lang="it-IT" sz="2000" cap="none" dirty="0" err="1"/>
              <a:t>broja</a:t>
            </a:r>
            <a:r>
              <a:rPr lang="it-IT" sz="2000" cap="none" dirty="0"/>
              <a:t> </a:t>
            </a:r>
            <a:r>
              <a:rPr lang="it-IT" sz="2000" cap="none" dirty="0" err="1"/>
              <a:t>mladih</a:t>
            </a:r>
            <a:r>
              <a:rPr lang="it-IT" sz="2000" cap="none" dirty="0"/>
              <a:t> </a:t>
            </a:r>
            <a:r>
              <a:rPr lang="it-IT" sz="2000" cap="none" dirty="0" err="1"/>
              <a:t>iz</a:t>
            </a:r>
            <a:r>
              <a:rPr lang="it-IT" sz="2000" cap="none" dirty="0"/>
              <a:t> </a:t>
            </a:r>
            <a:r>
              <a:rPr lang="it-IT" sz="2000" cap="none" dirty="0" err="1"/>
              <a:t>Hrvatske</a:t>
            </a:r>
            <a:r>
              <a:rPr lang="it-IT" sz="2000" cap="none" dirty="0"/>
              <a:t> u </a:t>
            </a:r>
            <a:r>
              <a:rPr lang="it-IT" sz="2000" cap="none" dirty="0" err="1"/>
              <a:t>proteklom</a:t>
            </a:r>
            <a:r>
              <a:rPr lang="it-IT" sz="2000" cap="none" dirty="0"/>
              <a:t> </a:t>
            </a:r>
            <a:r>
              <a:rPr lang="it-IT" sz="2000" cap="none" dirty="0" err="1"/>
              <a:t>desetlje</a:t>
            </a:r>
            <a:r>
              <a:rPr lang="hr-HR" sz="2000" cap="none" dirty="0"/>
              <a:t>ć</a:t>
            </a:r>
            <a:r>
              <a:rPr lang="it-IT" sz="2000" cap="none" dirty="0"/>
              <a:t>u</a:t>
            </a:r>
            <a:r>
              <a:rPr lang="hr-HR" sz="2000" cap="none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E50B6-75CB-64BF-AA2A-E062BC214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685801"/>
            <a:ext cx="4937655" cy="2277532"/>
          </a:xfrm>
        </p:spPr>
        <p:txBody>
          <a:bodyPr/>
          <a:lstStyle/>
          <a:p>
            <a:r>
              <a:rPr lang="hr-HR" sz="1800" dirty="0"/>
              <a:t>Ugovoreno:</a:t>
            </a:r>
          </a:p>
          <a:p>
            <a:pPr marL="0" indent="0">
              <a:buNone/>
            </a:pPr>
            <a:r>
              <a:rPr lang="hr-HR" sz="1800" dirty="0"/>
              <a:t>- 2 anketna upitnika</a:t>
            </a:r>
          </a:p>
          <a:p>
            <a:pPr marL="0" indent="0">
              <a:buNone/>
            </a:pPr>
            <a:r>
              <a:rPr lang="hr-HR" sz="1800" dirty="0"/>
              <a:t>- 3 fokus grupe</a:t>
            </a:r>
          </a:p>
          <a:p>
            <a:pPr marL="0" indent="0">
              <a:buNone/>
            </a:pPr>
            <a:r>
              <a:rPr lang="hr-HR" sz="1800" dirty="0"/>
              <a:t>- sudjelovanje u znanstvenim i stručnim radovima</a:t>
            </a:r>
          </a:p>
          <a:p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9CE7E1-26FC-1438-0F66-D92027190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2277532"/>
          </a:xfrm>
        </p:spPr>
        <p:txBody>
          <a:bodyPr>
            <a:normAutofit/>
          </a:bodyPr>
          <a:lstStyle/>
          <a:p>
            <a:r>
              <a:rPr lang="hr-HR" sz="1800" dirty="0"/>
              <a:t>Ostvareno:</a:t>
            </a:r>
          </a:p>
          <a:p>
            <a:pPr marL="0" indent="0">
              <a:buNone/>
            </a:pPr>
            <a:r>
              <a:rPr lang="hr-HR" sz="1800" dirty="0"/>
              <a:t>- 2 anketna upitnika</a:t>
            </a:r>
          </a:p>
          <a:p>
            <a:pPr marL="0" indent="0">
              <a:buNone/>
            </a:pPr>
            <a:r>
              <a:rPr lang="hr-HR" sz="1800" dirty="0"/>
              <a:t>- 3 fokus grupe</a:t>
            </a:r>
          </a:p>
          <a:p>
            <a:pPr marL="0" indent="0">
              <a:buNone/>
            </a:pPr>
            <a:r>
              <a:rPr lang="hr-HR" sz="1800" dirty="0"/>
              <a:t>- sudjelovanje u znanstvenim i stručnim radovima</a:t>
            </a:r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935674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15E44-B131-F32D-584D-EC12A6CA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558800"/>
          </a:xfrm>
        </p:spPr>
        <p:txBody>
          <a:bodyPr/>
          <a:lstStyle/>
          <a:p>
            <a:pPr algn="ctr"/>
            <a:r>
              <a:rPr lang="hr-HR" dirty="0"/>
              <a:t>ANKETA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C736E-78E3-DC39-F5E4-B449CB3FA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700" dirty="0"/>
              <a:t>Sudionici su odgovarali na pitanja o iseljavanju i dolasku u zemlju useljenja, namjeri povratka, situaciji u domovini, kontaktu s domovinom, društvenoj uključenosti u domovini i zemlji useljenja, vrijednosnim orijentacijama, identitetu, povjerenju u institucije, zadovoljstvu životom, kao i nekim </a:t>
            </a:r>
            <a:r>
              <a:rPr lang="hr-HR" sz="1700" dirty="0" err="1"/>
              <a:t>sociodemografskim</a:t>
            </a:r>
            <a:r>
              <a:rPr lang="hr-HR" sz="1700" dirty="0"/>
              <a:t> obilježjima. </a:t>
            </a:r>
          </a:p>
          <a:p>
            <a:pPr algn="just"/>
            <a:r>
              <a:rPr lang="hr-HR" sz="1700" dirty="0"/>
              <a:t>Istraživanju je pristupilo 1006 osoba, u</a:t>
            </a:r>
            <a:r>
              <a:rPr lang="pl-PL" sz="1700" dirty="0"/>
              <a:t> dobi od 18 do 40 godina na području Europe. </a:t>
            </a:r>
            <a:endParaRPr lang="hr-HR" sz="1700" dirty="0"/>
          </a:p>
          <a:p>
            <a:pPr algn="just"/>
            <a:r>
              <a:rPr lang="hr-HR" sz="1700" dirty="0"/>
              <a:t>Ispitanici su prikupljeni metodom grude snijega uz angažman partnera projekta iz iseljeništva.</a:t>
            </a:r>
          </a:p>
          <a:p>
            <a:pPr algn="just"/>
            <a:r>
              <a:rPr lang="hr-HR" sz="1700" dirty="0"/>
              <a:t>Anketa je bila anonimna, a odgovori su analizirani isključivo kao skupina podataka za statističke obrade.</a:t>
            </a:r>
          </a:p>
          <a:p>
            <a:pPr algn="just"/>
            <a:r>
              <a:rPr lang="hr-HR" sz="1700" dirty="0"/>
              <a:t>Anketa je provedena na hrvatskom jeziku.</a:t>
            </a:r>
          </a:p>
          <a:p>
            <a:endParaRPr lang="hr-HR" sz="17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54CE88-B0F9-222D-EA72-FDCFB54C4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012" y="2209800"/>
            <a:ext cx="3657600" cy="852578"/>
          </a:xfrm>
        </p:spPr>
        <p:txBody>
          <a:bodyPr>
            <a:normAutofit fontScale="92500"/>
          </a:bodyPr>
          <a:lstStyle/>
          <a:p>
            <a:pPr algn="ctr"/>
            <a:r>
              <a:rPr lang="hr-HR" b="1" i="1" dirty="0"/>
              <a:t>Suvremeni motivacijski ciklusi migriranja mladih Hrvatske sa ispitanicima iz iseljeničkih područja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270412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2116</Words>
  <Application>Microsoft Office PowerPoint</Application>
  <PresentationFormat>Widescreen</PresentationFormat>
  <Paragraphs>161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Calibri</vt:lpstr>
      <vt:lpstr>Century Gothic</vt:lpstr>
      <vt:lpstr>Helvetica</vt:lpstr>
      <vt:lpstr>Helvetica Light</vt:lpstr>
      <vt:lpstr>Verdana</vt:lpstr>
      <vt:lpstr>Wingdings</vt:lpstr>
      <vt:lpstr>Wingdings 3</vt:lpstr>
      <vt:lpstr>Slice</vt:lpstr>
      <vt:lpstr>PowerPoint Presentation</vt:lpstr>
      <vt:lpstr>NOVA DIJASPORA: Povijesni i empirijski uvidi</vt:lpstr>
      <vt:lpstr>Institut Pilar na projektu ZAJEDNO.HR</vt:lpstr>
      <vt:lpstr>Socijalni i lobistički potencijal hrvatskih iseljeničkih zajednica i udruga s obzirom na njihovo povijesno i kulturno naslijeđe i status u zemljama iseljenja  Osnovni cilj prve istraživačke dionice bio je istražiti položaj hrvatskih zajednica izvan Republike Hrvatske u širem povijesnom kontekstu.</vt:lpstr>
      <vt:lpstr>Anketa</vt:lpstr>
      <vt:lpstr>INTERVJUI</vt:lpstr>
      <vt:lpstr>FOKUS GRUPE</vt:lpstr>
      <vt:lpstr>Suvremeni motivacijski ciklusi migriranja mladih hrvatske u kontekstu općih migracijskih procesa u Hrvatskoj – empirijska analiza   Ciljevi tog dijela istraživanja odnosili su se na multidisciplinarno i interdisciplinarno istraživanje temeljnih društvenih i motivacijskih čimbenika migriranja velikog broja mladih iz Hrvatske u proteklom desetljeću.</vt:lpstr>
      <vt:lpstr>ANKETA</vt:lpstr>
      <vt:lpstr>ANKETA</vt:lpstr>
      <vt:lpstr>FOKUS GRUPE</vt:lpstr>
      <vt:lpstr>REZULTATI ISTRAŽIVANJA: 5 znanstvenih radova i 3 stručna rada </vt:lpstr>
      <vt:lpstr>Tematski broj časopisa</vt:lpstr>
      <vt:lpstr>Pregled razvoja iseljeničkih politika u dugom trajanju - od druge polovine 19. stoljeća do danas</vt:lpstr>
      <vt:lpstr>Migracijska motivacija hrvatskih iseljenika u kontekstu povijesnih valova iseljavanja</vt:lpstr>
      <vt:lpstr>Problematika statističkog praćenja iseljavanja u inozemstvo</vt:lpstr>
      <vt:lpstr>Heterogenost dijaspore – ključan čimbenik pri osmišljavanju i provedbi politike prema Hrvatima izvan Republike Hrvatske</vt:lpstr>
      <vt:lpstr>Iseljavanje u inozemstvo 2011.-2021. Po manjim teritorijalnim jedinicama (županijama, gradovima i općinama)</vt:lpstr>
      <vt:lpstr>Metodološki aspekti istraživanja iseljeništva web-anketama</vt:lpstr>
      <vt:lpstr>Suvremene migracijske motivacije mladih Hrvatske – vrijednosni i identitetski aspekti</vt:lpstr>
      <vt:lpstr>Migracijska motivacija mladih Hrvatske kroz prizmu nekih stavova i mišljenja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Antun Plenković</dc:creator>
  <cp:lastModifiedBy>Antun Plenković</cp:lastModifiedBy>
  <cp:revision>47</cp:revision>
  <cp:lastPrinted>2023-09-19T08:14:03Z</cp:lastPrinted>
  <dcterms:created xsi:type="dcterms:W3CDTF">2023-09-14T10:09:22Z</dcterms:created>
  <dcterms:modified xsi:type="dcterms:W3CDTF">2023-09-19T09:02:59Z</dcterms:modified>
</cp:coreProperties>
</file>