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79" r:id="rId8"/>
    <p:sldId id="286" r:id="rId9"/>
    <p:sldId id="280" r:id="rId10"/>
    <p:sldId id="270" r:id="rId11"/>
    <p:sldId id="281" r:id="rId12"/>
    <p:sldId id="288" r:id="rId13"/>
    <p:sldId id="283" r:id="rId14"/>
    <p:sldId id="271" r:id="rId15"/>
    <p:sldId id="272" r:id="rId16"/>
    <p:sldId id="282" r:id="rId17"/>
    <p:sldId id="287" r:id="rId18"/>
    <p:sldId id="285" r:id="rId19"/>
    <p:sldId id="273" r:id="rId20"/>
    <p:sldId id="284" r:id="rId21"/>
    <p:sldId id="274" r:id="rId22"/>
    <p:sldId id="275" r:id="rId23"/>
    <p:sldId id="276" r:id="rId24"/>
    <p:sldId id="277" r:id="rId25"/>
    <p:sldId id="262" r:id="rId26"/>
    <p:sldId id="263" r:id="rId27"/>
    <p:sldId id="265" r:id="rId28"/>
    <p:sldId id="264" r:id="rId29"/>
    <p:sldId id="266" r:id="rId30"/>
    <p:sldId id="267" r:id="rId31"/>
    <p:sldId id="268" r:id="rId32"/>
    <p:sldId id="269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9" autoAdjust="0"/>
    <p:restoredTop sz="94660"/>
  </p:normalViewPr>
  <p:slideViewPr>
    <p:cSldViewPr>
      <p:cViewPr varScale="1">
        <p:scale>
          <a:sx n="87" d="100"/>
          <a:sy n="87" d="100"/>
        </p:scale>
        <p:origin x="65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3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Župne crkve, kapele i samostani s titularom sv. Nikole po dekanatima Dubrovačke biskupije</c:v>
                </c:pt>
              </c:strCache>
            </c:strRef>
          </c:tx>
          <c:dLbls>
            <c:dLbl>
              <c:idx val="0"/>
              <c:layout>
                <c:manualLayout>
                  <c:x val="-0.19151346967045785"/>
                  <c:y val="6.62754605022488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Dubrovački dekanat 19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BB0-4AB8-BAE4-824998380F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Konavoski dekanat 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B0-4AB8-BAE4-824998380F5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Korčulanski dekanat 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BB0-4AB8-BAE4-824998380F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Pelješki dekanat 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BB0-4AB8-BAE4-824998380F5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Stonski dekanat 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BB0-4AB8-BAE4-824998380F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Dubrovački dekanat</c:v>
                </c:pt>
                <c:pt idx="1">
                  <c:v>Konavoski dekanat</c:v>
                </c:pt>
                <c:pt idx="2">
                  <c:v>Korčulanski dekanat</c:v>
                </c:pt>
                <c:pt idx="3">
                  <c:v>Pelješki dekanat</c:v>
                </c:pt>
                <c:pt idx="4">
                  <c:v>Stonski dekanat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19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B0-4AB8-BAE4-824998380F5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Crkvene župe s titularom sv. Nikole po ekanatima Dubrovačke biskupije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01-4AAF-A336-F186429B18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Konavoski dekanat 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001-4AAF-A336-F186429B1820}"/>
                </c:ext>
              </c:extLst>
            </c:dLbl>
            <c:dLbl>
              <c:idx val="2"/>
              <c:layout>
                <c:manualLayout>
                  <c:x val="-8.3044451517398962E-2"/>
                  <c:y val="1.33613100227920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Korčulanski dekanat 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001-4AAF-A336-F186429B18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01-4AAF-A336-F186429B182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01-4AAF-A336-F186429B18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Dubrovački dekanat</c:v>
                </c:pt>
                <c:pt idx="1">
                  <c:v>Konavoski dekanat</c:v>
                </c:pt>
                <c:pt idx="2">
                  <c:v>Korčulanski dekanat</c:v>
                </c:pt>
                <c:pt idx="3">
                  <c:v>Pelješki dekanat</c:v>
                </c:pt>
                <c:pt idx="4">
                  <c:v>Stonski dekanat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01-4AAF-A336-F186429B182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8298-8C74-48FA-AE28-1212C7438B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21B867E-D3E6-4B7E-9906-6AF62DDC52B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6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8298-8C74-48FA-AE28-1212C7438B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867E-D3E6-4B7E-9906-6AF62DDC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2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8298-8C74-48FA-AE28-1212C7438B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867E-D3E6-4B7E-9906-6AF62DDC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1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8298-8C74-48FA-AE28-1212C7438B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867E-D3E6-4B7E-9906-6AF62DDC52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7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8298-8C74-48FA-AE28-1212C7438B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867E-D3E6-4B7E-9906-6AF62DDC52B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6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8298-8C74-48FA-AE28-1212C7438B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867E-D3E6-4B7E-9906-6AF62DDC52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8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8298-8C74-48FA-AE28-1212C7438B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867E-D3E6-4B7E-9906-6AF62DDC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4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8298-8C74-48FA-AE28-1212C7438B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867E-D3E6-4B7E-9906-6AF62DDC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8298-8C74-48FA-AE28-1212C7438B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867E-D3E6-4B7E-9906-6AF62DDC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7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8298-8C74-48FA-AE28-1212C7438B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867E-D3E6-4B7E-9906-6AF62DDC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3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8298-8C74-48FA-AE28-1212C7438B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B867E-D3E6-4B7E-9906-6AF62DDC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338298-8C74-48FA-AE28-1212C7438B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B867E-D3E6-4B7E-9906-6AF62DDC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98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664296"/>
          </a:xfrm>
        </p:spPr>
        <p:txBody>
          <a:bodyPr>
            <a:normAutofit fontScale="90000"/>
          </a:bodyPr>
          <a:lstStyle/>
          <a:p>
            <a:br>
              <a:rPr lang="hr-HR" sz="2400" dirty="0">
                <a:solidFill>
                  <a:prstClr val="black"/>
                </a:solidFill>
              </a:rPr>
            </a:br>
            <a:br>
              <a:rPr lang="hr-HR" sz="2400" dirty="0">
                <a:solidFill>
                  <a:prstClr val="black"/>
                </a:solidFill>
              </a:rPr>
            </a:br>
            <a:r>
              <a:rPr lang="hr-HR" sz="2400" dirty="0">
                <a:solidFill>
                  <a:schemeClr val="tx1">
                    <a:lumMod val="95000"/>
                  </a:schemeClr>
                </a:solidFill>
              </a:rPr>
              <a:t>Predstavljanje rezultata projekta</a:t>
            </a:r>
            <a:br>
              <a:rPr lang="hr-HR" sz="2400" dirty="0">
                <a:solidFill>
                  <a:prstClr val="black"/>
                </a:solidFill>
              </a:rPr>
            </a:br>
            <a:br>
              <a:rPr lang="hr-HR" sz="3600" b="1" dirty="0"/>
            </a:br>
            <a:r>
              <a:rPr lang="hr-HR" sz="3600" b="1" dirty="0"/>
              <a:t>Kult svetog Nikole – mijene kroz povijest i uloga u izgradnji suvremenog identiteta Dubrovnika </a:t>
            </a:r>
            <a:br>
              <a:rPr lang="en-US" dirty="0"/>
            </a:b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6872808" cy="122413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hr-HR" sz="2400" dirty="0"/>
              <a:t>dr. sc. </a:t>
            </a:r>
            <a:r>
              <a:rPr lang="hr-HR" sz="2400" dirty="0" err="1"/>
              <a:t>Vinicije</a:t>
            </a:r>
            <a:r>
              <a:rPr lang="hr-HR" sz="2400" dirty="0"/>
              <a:t> Lupis</a:t>
            </a:r>
          </a:p>
          <a:p>
            <a:pPr algn="l"/>
            <a:r>
              <a:rPr lang="hr-HR" sz="2400" dirty="0"/>
              <a:t>dr. sc. Nikolina Hazdovac Bajić</a:t>
            </a:r>
          </a:p>
          <a:p>
            <a:pPr algn="l"/>
            <a:endParaRPr lang="hr-HR" sz="2400" dirty="0"/>
          </a:p>
          <a:p>
            <a:pPr algn="l"/>
            <a:r>
              <a:rPr lang="hr-HR" sz="2400" dirty="0"/>
              <a:t>Institut društvenih znanosti „Ivo Pilar” – Područni centar Dubrovnik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80D7F-3138-499F-A6AE-14FB9905C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"/>
            <a:ext cx="2699792" cy="29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Povijesni</a:t>
            </a:r>
            <a:r>
              <a:rPr lang="en-US" sz="3200" dirty="0"/>
              <a:t> </a:t>
            </a:r>
            <a:r>
              <a:rPr lang="en-US" sz="3200" dirty="0" err="1"/>
              <a:t>pregled</a:t>
            </a:r>
            <a:r>
              <a:rPr lang="en-US" sz="3200" dirty="0"/>
              <a:t> </a:t>
            </a:r>
            <a:r>
              <a:rPr lang="en-US" sz="3200" dirty="0" err="1"/>
              <a:t>razvoja</a:t>
            </a:r>
            <a:r>
              <a:rPr lang="en-US" sz="3200" dirty="0"/>
              <a:t> </a:t>
            </a:r>
            <a:r>
              <a:rPr lang="en-US" sz="3200" dirty="0" err="1"/>
              <a:t>kulta</a:t>
            </a:r>
            <a:r>
              <a:rPr lang="en-US" sz="3200" dirty="0"/>
              <a:t> </a:t>
            </a:r>
            <a:r>
              <a:rPr lang="en-US" sz="3200" dirty="0" err="1"/>
              <a:t>sv</a:t>
            </a:r>
            <a:r>
              <a:rPr lang="en-US" sz="3200" dirty="0"/>
              <a:t>. Nikole u </a:t>
            </a:r>
            <a:r>
              <a:rPr lang="en-US" sz="3200" dirty="0" err="1"/>
              <a:t>Dubrovniku</a:t>
            </a:r>
            <a:r>
              <a:rPr lang="en-US" sz="3200" dirty="0"/>
              <a:t> - </a:t>
            </a:r>
            <a:r>
              <a:rPr lang="en-US" sz="3200" dirty="0" err="1"/>
              <a:t>Moćnici</a:t>
            </a:r>
            <a:r>
              <a:rPr lang="en-US" sz="3200" dirty="0"/>
              <a:t> </a:t>
            </a:r>
            <a:r>
              <a:rPr lang="en-US" sz="3200" dirty="0" err="1"/>
              <a:t>sv</a:t>
            </a:r>
            <a:r>
              <a:rPr lang="en-US" sz="3200" dirty="0"/>
              <a:t>. Nikole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C27F4B-D307-49DF-BEA5-B27DEF5E6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6930"/>
            <a:ext cx="4105351" cy="176817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3B03E1-F3DE-4177-B55D-02B7CE6BD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0" y="3237257"/>
            <a:ext cx="4445995" cy="2133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2F9F81-B985-40D6-924D-C5865E845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36" y="4869161"/>
            <a:ext cx="4105351" cy="19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0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FD14-46FF-4F86-9BD0-52B1C89B8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1" y="332657"/>
            <a:ext cx="6867728" cy="1552630"/>
          </a:xfrm>
        </p:spPr>
        <p:txBody>
          <a:bodyPr>
            <a:normAutofit/>
          </a:bodyPr>
          <a:lstStyle/>
          <a:p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Nepoznati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armenski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majstor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Muzej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Katolikata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Velike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Kuće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Cilicije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Anteliasu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Beiritu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Moćnik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ruke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Nikole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1315.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godine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Nepoznati zadarski zlatar i Moćnik – bista sv. Nikole, 14. stoljeće </a:t>
            </a:r>
            <a:endParaRPr lang="hr-HR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CE42B8-13F1-4CE8-9436-276B2740C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1"/>
            <a:ext cx="3620949" cy="49411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38BBD8-3EEB-46A3-8545-E88B288F5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6832"/>
            <a:ext cx="4392488" cy="48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8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4EE9-B24B-4C92-94C3-C50019DA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6F6980-D119-4F2F-BDA3-ABD79580F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199" cy="7025888"/>
          </a:xfrm>
        </p:spPr>
      </p:pic>
    </p:spTree>
    <p:extLst>
      <p:ext uri="{BB962C8B-B14F-4D97-AF65-F5344CB8AC3E}">
        <p14:creationId xmlns:p14="http://schemas.microsoft.com/office/powerpoint/2010/main" val="363037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2D6A-A052-434D-BEF5-2A72F7A7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990" y="19675"/>
            <a:ext cx="3085276" cy="2257197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Barokni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secco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oslik s prikazom čuda sv. Nikole iz crkve sv. Nikole na Prijekom  i kameni reljef sv. Nikole 14./15. stoljeće iz crkve sv. Nikole na Prijekome.</a:t>
            </a:r>
            <a:endParaRPr lang="hr-HR" sz="20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DFE09A7-FE49-4AB6-AE59-C480175BE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6975" y="3222822"/>
            <a:ext cx="4114404" cy="31166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AD25B3-041C-4C24-B94C-D8FE0303E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28" y="1967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5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Kult sv. Nikole u Dubrovniku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7787208" cy="5112568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err="1"/>
              <a:t>sv</a:t>
            </a:r>
            <a:r>
              <a:rPr lang="en-US" sz="2000" dirty="0"/>
              <a:t>. Nikola bio </a:t>
            </a:r>
            <a:r>
              <a:rPr lang="en-US" sz="2000" dirty="0" err="1"/>
              <a:t>zaštitnik</a:t>
            </a:r>
            <a:r>
              <a:rPr lang="en-US" sz="2000" dirty="0"/>
              <a:t> </a:t>
            </a:r>
            <a:r>
              <a:rPr lang="en-US" sz="2000" dirty="0" err="1"/>
              <a:t>Bratovštine</a:t>
            </a:r>
            <a:r>
              <a:rPr lang="en-US" sz="2000" dirty="0"/>
              <a:t> </a:t>
            </a:r>
            <a:r>
              <a:rPr lang="en-US" sz="2000" dirty="0" err="1"/>
              <a:t>mesara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Prijekome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brodograditelja</a:t>
            </a:r>
            <a:r>
              <a:rPr lang="en-US" sz="2000" dirty="0"/>
              <a:t> </a:t>
            </a:r>
            <a:r>
              <a:rPr lang="en-US" sz="2000" dirty="0" err="1"/>
              <a:t>tijekom</a:t>
            </a:r>
            <a:r>
              <a:rPr lang="en-US" sz="2000" dirty="0"/>
              <a:t> 16. </a:t>
            </a:r>
            <a:r>
              <a:rPr lang="en-US" sz="2000" dirty="0" err="1"/>
              <a:t>stoljeća</a:t>
            </a:r>
            <a:r>
              <a:rPr lang="en-US" sz="2000" dirty="0"/>
              <a:t> </a:t>
            </a:r>
            <a:endParaRPr lang="hr-HR" sz="2000" dirty="0"/>
          </a:p>
          <a:p>
            <a:r>
              <a:rPr lang="hr-HR" sz="2000" dirty="0"/>
              <a:t>k</a:t>
            </a:r>
            <a:r>
              <a:rPr lang="en-US" sz="2000" dirty="0" err="1"/>
              <a:t>ult</a:t>
            </a:r>
            <a:r>
              <a:rPr lang="en-US" sz="2000" dirty="0"/>
              <a:t> </a:t>
            </a:r>
            <a:r>
              <a:rPr lang="en-US" sz="2000" dirty="0" err="1"/>
              <a:t>sv</a:t>
            </a:r>
            <a:r>
              <a:rPr lang="en-US" sz="2000" dirty="0"/>
              <a:t>. Nikole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području</a:t>
            </a:r>
            <a:r>
              <a:rPr lang="en-US" sz="2000" dirty="0"/>
              <a:t> </a:t>
            </a:r>
            <a:r>
              <a:rPr lang="en-US" sz="2000" dirty="0" err="1"/>
              <a:t>Dubrovačke</a:t>
            </a:r>
            <a:r>
              <a:rPr lang="en-US" sz="2000" dirty="0"/>
              <a:t> </a:t>
            </a:r>
            <a:r>
              <a:rPr lang="en-US" sz="2000" dirty="0" err="1"/>
              <a:t>Republike</a:t>
            </a:r>
            <a:r>
              <a:rPr lang="en-US" sz="2000" dirty="0"/>
              <a:t> </a:t>
            </a:r>
            <a:r>
              <a:rPr lang="en-US" sz="2000" dirty="0" err="1"/>
              <a:t>iznimno</a:t>
            </a:r>
            <a:r>
              <a:rPr lang="en-US" sz="2000" dirty="0"/>
              <a:t> </a:t>
            </a:r>
            <a:r>
              <a:rPr lang="en-US" sz="2000" dirty="0" err="1"/>
              <a:t>jača</a:t>
            </a:r>
            <a:r>
              <a:rPr lang="en-US" sz="2000" dirty="0"/>
              <a:t> </a:t>
            </a:r>
            <a:r>
              <a:rPr lang="en-US" sz="2000" dirty="0" err="1"/>
              <a:t>prateći</a:t>
            </a:r>
            <a:r>
              <a:rPr lang="en-US" sz="2000" dirty="0"/>
              <a:t> </a:t>
            </a:r>
            <a:r>
              <a:rPr lang="en-US" sz="2000" dirty="0" err="1"/>
              <a:t>konjukturu</a:t>
            </a:r>
            <a:r>
              <a:rPr lang="en-US" sz="2000" dirty="0"/>
              <a:t> </a:t>
            </a:r>
            <a:r>
              <a:rPr lang="en-US" sz="2000" dirty="0" err="1"/>
              <a:t>pomorstva</a:t>
            </a:r>
            <a:r>
              <a:rPr lang="en-US" sz="2000" dirty="0"/>
              <a:t> </a:t>
            </a:r>
            <a:r>
              <a:rPr lang="en-US" sz="2000" dirty="0" err="1"/>
              <a:t>tijekom</a:t>
            </a:r>
            <a:r>
              <a:rPr lang="en-US" sz="2000" dirty="0"/>
              <a:t> 15./16. </a:t>
            </a:r>
            <a:r>
              <a:rPr lang="en-US" sz="2000" dirty="0" err="1"/>
              <a:t>stoljeća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u 18. </a:t>
            </a:r>
            <a:r>
              <a:rPr lang="en-US" sz="2000" dirty="0" err="1"/>
              <a:t>stoljeću</a:t>
            </a:r>
            <a:r>
              <a:rPr lang="en-US" sz="2000" dirty="0"/>
              <a:t>, a </a:t>
            </a:r>
            <a:r>
              <a:rPr lang="en-US" sz="2000" dirty="0" err="1"/>
              <a:t>što</a:t>
            </a:r>
            <a:r>
              <a:rPr lang="en-US" sz="2000" dirty="0"/>
              <a:t> se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gradnju</a:t>
            </a:r>
            <a:r>
              <a:rPr lang="en-US" sz="2000" dirty="0"/>
              <a:t> </a:t>
            </a:r>
            <a:r>
              <a:rPr lang="en-US" sz="2000" dirty="0" err="1"/>
              <a:t>crkava</a:t>
            </a:r>
            <a:r>
              <a:rPr lang="en-US" sz="2000" dirty="0"/>
              <a:t>, </a:t>
            </a:r>
            <a:r>
              <a:rPr lang="en-US" sz="2000" dirty="0" err="1"/>
              <a:t>kapela</a:t>
            </a:r>
            <a:r>
              <a:rPr lang="en-US" sz="2000" dirty="0"/>
              <a:t>, </a:t>
            </a:r>
            <a:r>
              <a:rPr lang="en-US" sz="2000" dirty="0" err="1"/>
              <a:t>samostana</a:t>
            </a:r>
            <a:r>
              <a:rPr lang="en-US" sz="2000" dirty="0"/>
              <a:t>, </a:t>
            </a:r>
            <a:r>
              <a:rPr lang="en-US" sz="2000" dirty="0" err="1"/>
              <a:t>oltara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imenovanja</a:t>
            </a:r>
            <a:r>
              <a:rPr lang="en-US" sz="2000" dirty="0"/>
              <a:t> </a:t>
            </a:r>
            <a:r>
              <a:rPr lang="en-US" sz="2000" dirty="0" err="1"/>
              <a:t>jedrenjaka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zorno</a:t>
            </a:r>
            <a:r>
              <a:rPr lang="en-US" sz="2000" dirty="0"/>
              <a:t> </a:t>
            </a:r>
            <a:r>
              <a:rPr lang="en-US" sz="2000" dirty="0" err="1"/>
              <a:t>pratiti</a:t>
            </a:r>
            <a:r>
              <a:rPr lang="en-US" sz="2000" dirty="0"/>
              <a:t>  </a:t>
            </a:r>
            <a:endParaRPr lang="hr-HR" sz="2000" dirty="0"/>
          </a:p>
          <a:p>
            <a:r>
              <a:rPr lang="hr-HR" sz="2000" dirty="0"/>
              <a:t>s</a:t>
            </a:r>
            <a:r>
              <a:rPr lang="en-US" sz="2000" dirty="0"/>
              <a:t>v. Nikola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nikada</a:t>
            </a:r>
            <a:r>
              <a:rPr lang="en-US" sz="2000" dirty="0"/>
              <a:t> bio </a:t>
            </a:r>
            <a:r>
              <a:rPr lang="en-US" sz="2000" dirty="0" err="1"/>
              <a:t>važan</a:t>
            </a:r>
            <a:r>
              <a:rPr lang="en-US" sz="2000" dirty="0"/>
              <a:t> </a:t>
            </a:r>
            <a:r>
              <a:rPr lang="en-US" sz="2000" dirty="0" err="1"/>
              <a:t>kult</a:t>
            </a:r>
            <a:r>
              <a:rPr lang="en-US" sz="2000" dirty="0"/>
              <a:t> u </a:t>
            </a:r>
            <a:r>
              <a:rPr lang="en-US" sz="2000" dirty="0" err="1"/>
              <a:t>Dubrovačkoj</a:t>
            </a:r>
            <a:r>
              <a:rPr lang="en-US" sz="2000" dirty="0"/>
              <a:t> </a:t>
            </a:r>
            <a:r>
              <a:rPr lang="en-US" sz="2000" dirty="0" err="1"/>
              <a:t>Republici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ulazio</a:t>
            </a:r>
            <a:r>
              <a:rPr lang="en-US" sz="2000" dirty="0"/>
              <a:t> u </a:t>
            </a:r>
            <a:r>
              <a:rPr lang="en-US" sz="2000" dirty="0" err="1"/>
              <a:t>važnije</a:t>
            </a:r>
            <a:r>
              <a:rPr lang="en-US" sz="2000" dirty="0"/>
              <a:t> </a:t>
            </a:r>
            <a:r>
              <a:rPr lang="en-US" sz="2000" dirty="0" err="1"/>
              <a:t>blagdane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državnoj</a:t>
            </a:r>
            <a:r>
              <a:rPr lang="en-US" sz="2000" dirty="0"/>
              <a:t> </a:t>
            </a:r>
            <a:r>
              <a:rPr lang="en-US" sz="2000" dirty="0" err="1"/>
              <a:t>listi</a:t>
            </a:r>
            <a:r>
              <a:rPr lang="en-US" sz="2000" dirty="0"/>
              <a:t> </a:t>
            </a:r>
            <a:r>
              <a:rPr lang="en-US" sz="2000" dirty="0" err="1"/>
              <a:t>blagdana</a:t>
            </a:r>
            <a:r>
              <a:rPr lang="en-US" sz="2000" dirty="0"/>
              <a:t>, </a:t>
            </a:r>
            <a:r>
              <a:rPr lang="en-US" sz="2000" dirty="0" err="1"/>
              <a:t>već</a:t>
            </a:r>
            <a:r>
              <a:rPr lang="en-US" sz="2000" dirty="0"/>
              <a:t> je </a:t>
            </a:r>
            <a:r>
              <a:rPr lang="en-US" sz="2000" dirty="0" err="1"/>
              <a:t>ostajao</a:t>
            </a:r>
            <a:r>
              <a:rPr lang="en-US" sz="2000" dirty="0"/>
              <a:t> u </a:t>
            </a:r>
            <a:r>
              <a:rPr lang="en-US" sz="2000" dirty="0" err="1"/>
              <a:t>domeni</a:t>
            </a:r>
            <a:r>
              <a:rPr lang="en-US" sz="2000" dirty="0"/>
              <a:t> </a:t>
            </a:r>
            <a:r>
              <a:rPr lang="en-US" sz="2000" dirty="0" err="1"/>
              <a:t>strukovnog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obiteljskog</a:t>
            </a:r>
            <a:r>
              <a:rPr lang="en-US" sz="2000" dirty="0"/>
              <a:t> </a:t>
            </a:r>
            <a:r>
              <a:rPr lang="en-US" sz="2000" dirty="0" err="1"/>
              <a:t>sveca</a:t>
            </a:r>
            <a:endParaRPr lang="hr-HR" sz="2000" dirty="0"/>
          </a:p>
          <a:p>
            <a:r>
              <a:rPr lang="hr-HR" sz="2000" dirty="0"/>
              <a:t>u</a:t>
            </a:r>
            <a:r>
              <a:rPr lang="en-US" sz="2000" dirty="0"/>
              <a:t> </a:t>
            </a:r>
            <a:r>
              <a:rPr lang="en-US" sz="2000" dirty="0" err="1"/>
              <a:t>crkvi</a:t>
            </a:r>
            <a:r>
              <a:rPr lang="en-US" sz="2000" dirty="0"/>
              <a:t> </a:t>
            </a:r>
            <a:r>
              <a:rPr lang="en-US" sz="2000" dirty="0" err="1"/>
              <a:t>sv</a:t>
            </a:r>
            <a:r>
              <a:rPr lang="en-US" sz="2000" dirty="0"/>
              <a:t>. Nikole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Škaru</a:t>
            </a:r>
            <a:r>
              <a:rPr lang="en-US" sz="2000" dirty="0"/>
              <a:t> u </a:t>
            </a:r>
            <a:r>
              <a:rPr lang="en-US" sz="2000" dirty="0" err="1"/>
              <a:t>Gružu</a:t>
            </a:r>
            <a:r>
              <a:rPr lang="en-US" sz="2000" dirty="0"/>
              <a:t> 1594. </a:t>
            </a:r>
            <a:r>
              <a:rPr lang="en-US" sz="2000" dirty="0" err="1"/>
              <a:t>godine</a:t>
            </a:r>
            <a:r>
              <a:rPr lang="en-US" sz="2000" dirty="0"/>
              <a:t> </a:t>
            </a:r>
            <a:r>
              <a:rPr lang="en-US" sz="2000" dirty="0" err="1"/>
              <a:t>spominje</a:t>
            </a:r>
            <a:r>
              <a:rPr lang="en-US" sz="2000" dirty="0"/>
              <a:t> se </a:t>
            </a:r>
            <a:r>
              <a:rPr lang="en-US" sz="2000" dirty="0" err="1"/>
              <a:t>Bratovština</a:t>
            </a:r>
            <a:r>
              <a:rPr lang="en-US" sz="2000" dirty="0"/>
              <a:t> </a:t>
            </a:r>
            <a:r>
              <a:rPr lang="en-US" sz="2000" dirty="0" err="1"/>
              <a:t>sv</a:t>
            </a:r>
            <a:r>
              <a:rPr lang="en-US" sz="2000" dirty="0"/>
              <a:t>. Nikole, a </a:t>
            </a:r>
            <a:r>
              <a:rPr lang="en-US" sz="2000" dirty="0" err="1"/>
              <a:t>gruški</a:t>
            </a:r>
            <a:r>
              <a:rPr lang="en-US" sz="2000" dirty="0"/>
              <a:t> </a:t>
            </a:r>
            <a:r>
              <a:rPr lang="en-US" sz="2000" dirty="0" err="1"/>
              <a:t>župnik</a:t>
            </a:r>
            <a:r>
              <a:rPr lang="en-US" sz="2000" dirty="0"/>
              <a:t> </a:t>
            </a:r>
            <a:r>
              <a:rPr lang="en-US" sz="2000" dirty="0" err="1"/>
              <a:t>dum</a:t>
            </a:r>
            <a:r>
              <a:rPr lang="en-US" sz="2000" dirty="0"/>
              <a:t> </a:t>
            </a:r>
            <a:r>
              <a:rPr lang="en-US" sz="2000" dirty="0" err="1"/>
              <a:t>Mato</a:t>
            </a:r>
            <a:r>
              <a:rPr lang="en-US" sz="2000" dirty="0"/>
              <a:t> </a:t>
            </a:r>
            <a:r>
              <a:rPr lang="en-US" sz="2000" dirty="0" err="1"/>
              <a:t>Vodopić</a:t>
            </a:r>
            <a:r>
              <a:rPr lang="en-US" sz="2000" dirty="0"/>
              <a:t> je 1867. </a:t>
            </a:r>
            <a:r>
              <a:rPr lang="en-US" sz="2000" dirty="0" err="1"/>
              <a:t>izradio</a:t>
            </a:r>
            <a:r>
              <a:rPr lang="en-US" sz="2000" dirty="0"/>
              <a:t> </a:t>
            </a:r>
            <a:r>
              <a:rPr lang="en-US" sz="2000" dirty="0" err="1"/>
              <a:t>pravilnik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bratstvo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nosi</a:t>
            </a:r>
            <a:r>
              <a:rPr lang="en-US" sz="2000" dirty="0"/>
              <a:t> </a:t>
            </a:r>
            <a:r>
              <a:rPr lang="en-US" sz="2000" dirty="0" err="1"/>
              <a:t>naslov</a:t>
            </a:r>
            <a:r>
              <a:rPr lang="en-US" sz="2000" dirty="0"/>
              <a:t> „</a:t>
            </a:r>
            <a:r>
              <a:rPr lang="en-US" sz="2000" dirty="0" err="1"/>
              <a:t>Osnova</a:t>
            </a:r>
            <a:r>
              <a:rPr lang="en-US" sz="2000" dirty="0"/>
              <a:t> </a:t>
            </a:r>
            <a:r>
              <a:rPr lang="en-US" sz="2000" dirty="0" err="1"/>
              <a:t>pravila</a:t>
            </a:r>
            <a:r>
              <a:rPr lang="en-US" sz="2000" dirty="0"/>
              <a:t> </a:t>
            </a:r>
            <a:r>
              <a:rPr lang="en-US" sz="2000" dirty="0" err="1"/>
              <a:t>Bratstva</a:t>
            </a:r>
            <a:r>
              <a:rPr lang="en-US" sz="2000" dirty="0"/>
              <a:t> </a:t>
            </a:r>
            <a:r>
              <a:rPr lang="en-US" sz="2000" dirty="0" err="1"/>
              <a:t>Svetoga</a:t>
            </a:r>
            <a:r>
              <a:rPr lang="en-US" sz="2000" dirty="0"/>
              <a:t> Nikole od </a:t>
            </a:r>
            <a:r>
              <a:rPr lang="en-US" sz="2000" dirty="0" err="1"/>
              <a:t>Škara</a:t>
            </a:r>
            <a:r>
              <a:rPr lang="en-US" sz="2000" dirty="0"/>
              <a:t> u </a:t>
            </a:r>
            <a:r>
              <a:rPr lang="en-US" sz="2000" dirty="0" err="1"/>
              <a:t>Gruži</a:t>
            </a:r>
            <a:r>
              <a:rPr lang="en-US" sz="2000" dirty="0"/>
              <a:t>“</a:t>
            </a:r>
            <a:endParaRPr lang="hr-HR" sz="2000" dirty="0"/>
          </a:p>
          <a:p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Prijekome</a:t>
            </a:r>
            <a:r>
              <a:rPr lang="en-US" sz="2000" dirty="0"/>
              <a:t>, </a:t>
            </a:r>
            <a:r>
              <a:rPr lang="en-US" sz="2000" dirty="0" err="1"/>
              <a:t>predromanička</a:t>
            </a:r>
            <a:r>
              <a:rPr lang="en-US" sz="2000" dirty="0"/>
              <a:t> </a:t>
            </a:r>
            <a:r>
              <a:rPr lang="en-US" sz="2000" dirty="0" err="1"/>
              <a:t>crkva</a:t>
            </a:r>
            <a:r>
              <a:rPr lang="en-US" sz="2000" dirty="0"/>
              <a:t> </a:t>
            </a:r>
            <a:r>
              <a:rPr lang="en-US" sz="2000" dirty="0" err="1"/>
              <a:t>sv</a:t>
            </a:r>
            <a:r>
              <a:rPr lang="en-US" sz="2000" dirty="0"/>
              <a:t>. Nikole </a:t>
            </a:r>
            <a:r>
              <a:rPr lang="en-US" sz="2000" dirty="0" err="1"/>
              <a:t>bila</a:t>
            </a:r>
            <a:r>
              <a:rPr lang="en-US" sz="2000" dirty="0"/>
              <a:t> je </a:t>
            </a:r>
            <a:r>
              <a:rPr lang="en-US" sz="2000" dirty="0" err="1"/>
              <a:t>središnje</a:t>
            </a:r>
            <a:r>
              <a:rPr lang="en-US" sz="2000" dirty="0"/>
              <a:t> </a:t>
            </a:r>
            <a:r>
              <a:rPr lang="en-US" sz="2000" dirty="0" err="1"/>
              <a:t>okupljalište</a:t>
            </a:r>
            <a:r>
              <a:rPr lang="en-US" sz="2000" dirty="0"/>
              <a:t> </a:t>
            </a:r>
            <a:r>
              <a:rPr lang="en-US" sz="2000" dirty="0" err="1"/>
              <a:t>vjernika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Svečev</a:t>
            </a:r>
            <a:r>
              <a:rPr lang="en-US" sz="2000" dirty="0"/>
              <a:t> </a:t>
            </a:r>
            <a:r>
              <a:rPr lang="en-US" sz="2000" dirty="0" err="1"/>
              <a:t>blagdan</a:t>
            </a:r>
            <a:r>
              <a:rPr lang="en-US" sz="2000" dirty="0"/>
              <a:t>,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pučki</a:t>
            </a:r>
            <a:r>
              <a:rPr lang="en-US" sz="2000" dirty="0"/>
              <a:t> </a:t>
            </a:r>
            <a:r>
              <a:rPr lang="en-US" sz="2000" dirty="0" err="1"/>
              <a:t>običaj</a:t>
            </a:r>
            <a:r>
              <a:rPr lang="en-US" sz="2000" dirty="0"/>
              <a:t> </a:t>
            </a:r>
            <a:r>
              <a:rPr lang="en-US" sz="2000" dirty="0" err="1"/>
              <a:t>djeljenja</a:t>
            </a:r>
            <a:r>
              <a:rPr lang="en-US" sz="2000" dirty="0"/>
              <a:t> </a:t>
            </a:r>
            <a:r>
              <a:rPr lang="en-US" sz="2000" dirty="0" err="1"/>
              <a:t>jabuka</a:t>
            </a:r>
            <a:r>
              <a:rPr lang="en-US" sz="2000" dirty="0"/>
              <a:t> </a:t>
            </a:r>
            <a:r>
              <a:rPr lang="en-US" sz="2000" dirty="0" err="1"/>
              <a:t>neoženjenim</a:t>
            </a:r>
            <a:r>
              <a:rPr lang="en-US" sz="2000" dirty="0"/>
              <a:t> </a:t>
            </a:r>
            <a:r>
              <a:rPr lang="en-US" sz="2000" dirty="0" err="1"/>
              <a:t>pripadnicima</a:t>
            </a:r>
            <a:r>
              <a:rPr lang="en-US" sz="2000" dirty="0"/>
              <a:t> </a:t>
            </a:r>
            <a:r>
              <a:rPr lang="en-US" sz="2000" dirty="0" err="1"/>
              <a:t>zajednice</a:t>
            </a:r>
            <a:r>
              <a:rPr lang="en-US" sz="2000" dirty="0"/>
              <a:t>. </a:t>
            </a:r>
            <a:r>
              <a:rPr lang="en-US" sz="2000" dirty="0" err="1"/>
              <a:t>Sv</a:t>
            </a:r>
            <a:r>
              <a:rPr lang="en-US" sz="2000" dirty="0"/>
              <a:t>. Nikola u </a:t>
            </a:r>
            <a:r>
              <a:rPr lang="en-US" sz="2000" dirty="0" err="1"/>
              <a:t>Dubrovniku</a:t>
            </a:r>
            <a:r>
              <a:rPr lang="en-US" sz="2000" dirty="0"/>
              <a:t> </a:t>
            </a:r>
            <a:r>
              <a:rPr lang="en-US" sz="2000" dirty="0" err="1"/>
              <a:t>imao</a:t>
            </a:r>
            <a:r>
              <a:rPr lang="en-US" sz="2000" dirty="0"/>
              <a:t> je </a:t>
            </a:r>
            <a:r>
              <a:rPr lang="en-US" sz="2000" dirty="0" err="1"/>
              <a:t>obiteljsku</a:t>
            </a:r>
            <a:r>
              <a:rPr lang="en-US" sz="2000" dirty="0"/>
              <a:t> </a:t>
            </a:r>
            <a:r>
              <a:rPr lang="en-US" sz="2000" dirty="0" err="1"/>
              <a:t>dimenziju</a:t>
            </a:r>
            <a:r>
              <a:rPr lang="en-US" sz="2000" dirty="0"/>
              <a:t> </a:t>
            </a:r>
            <a:r>
              <a:rPr lang="en-US" sz="2000" dirty="0" err="1"/>
              <a:t>darivanja</a:t>
            </a:r>
            <a:r>
              <a:rPr lang="en-US" sz="2000" dirty="0"/>
              <a:t> </a:t>
            </a:r>
            <a:r>
              <a:rPr lang="en-US" sz="2000" dirty="0" err="1"/>
              <a:t>djece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zazivanja</a:t>
            </a:r>
            <a:r>
              <a:rPr lang="en-US" sz="2000" dirty="0"/>
              <a:t> </a:t>
            </a:r>
            <a:r>
              <a:rPr lang="en-US" sz="2000" dirty="0" err="1"/>
              <a:t>blagoslova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pomorce</a:t>
            </a:r>
            <a:r>
              <a:rPr lang="en-US" sz="2000" dirty="0"/>
              <a:t> </a:t>
            </a:r>
            <a:r>
              <a:rPr lang="en-US" sz="2000" dirty="0" err="1"/>
              <a:t>dubrovačkog</a:t>
            </a:r>
            <a:r>
              <a:rPr lang="en-US" sz="2000" dirty="0"/>
              <a:t> </a:t>
            </a:r>
            <a:r>
              <a:rPr lang="en-US" sz="2000" dirty="0" err="1"/>
              <a:t>kraja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429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07904" y="548680"/>
            <a:ext cx="4536504" cy="6192688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crkve</a:t>
            </a:r>
            <a:r>
              <a:rPr lang="en-US" sz="2000" dirty="0"/>
              <a:t> </a:t>
            </a:r>
            <a:r>
              <a:rPr lang="en-US" sz="2000" dirty="0" err="1"/>
              <a:t>sv</a:t>
            </a:r>
            <a:r>
              <a:rPr lang="en-US" sz="2000" dirty="0"/>
              <a:t>. Nikole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Prijekome</a:t>
            </a:r>
            <a:r>
              <a:rPr lang="en-US" sz="2000" dirty="0"/>
              <a:t> </a:t>
            </a:r>
            <a:r>
              <a:rPr lang="en-US" sz="2000" dirty="0" err="1"/>
              <a:t>potječe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najzanimljiviji</a:t>
            </a:r>
            <a:r>
              <a:rPr lang="en-US" sz="2000" dirty="0"/>
              <a:t> </a:t>
            </a:r>
            <a:r>
              <a:rPr lang="en-US" sz="2000" dirty="0" err="1"/>
              <a:t>primjerak</a:t>
            </a:r>
            <a:r>
              <a:rPr lang="en-US" sz="2000" dirty="0"/>
              <a:t> </a:t>
            </a:r>
            <a:r>
              <a:rPr lang="en-US" sz="2000" dirty="0" err="1"/>
              <a:t>starijeg</a:t>
            </a:r>
            <a:r>
              <a:rPr lang="en-US" sz="2000" dirty="0"/>
              <a:t> </a:t>
            </a:r>
            <a:r>
              <a:rPr lang="en-US" sz="2000" dirty="0" err="1"/>
              <a:t>dubrovačkog</a:t>
            </a:r>
            <a:r>
              <a:rPr lang="en-US" sz="2000" dirty="0"/>
              <a:t> </a:t>
            </a:r>
            <a:r>
              <a:rPr lang="en-US" sz="2000" dirty="0" err="1"/>
              <a:t>zlatarstva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je bio </a:t>
            </a:r>
            <a:r>
              <a:rPr lang="en-US" sz="2000" dirty="0" err="1"/>
              <a:t>dosad</a:t>
            </a:r>
            <a:r>
              <a:rPr lang="en-US" sz="2000" dirty="0"/>
              <a:t> </a:t>
            </a:r>
            <a:r>
              <a:rPr lang="en-US" sz="2000" dirty="0" err="1"/>
              <a:t>posve</a:t>
            </a:r>
            <a:r>
              <a:rPr lang="en-US" sz="2000" dirty="0"/>
              <a:t> </a:t>
            </a:r>
            <a:r>
              <a:rPr lang="en-US" sz="2000" dirty="0" err="1"/>
              <a:t>nepoznat</a:t>
            </a:r>
            <a:r>
              <a:rPr lang="en-US" sz="2000" dirty="0"/>
              <a:t> </a:t>
            </a:r>
            <a:r>
              <a:rPr lang="en-US" sz="2000" dirty="0" err="1"/>
              <a:t>znanstvenoj</a:t>
            </a:r>
            <a:r>
              <a:rPr lang="en-US" sz="2000" dirty="0"/>
              <a:t> </a:t>
            </a:r>
            <a:r>
              <a:rPr lang="en-US" sz="2000" dirty="0" err="1"/>
              <a:t>javnosti</a:t>
            </a:r>
            <a:r>
              <a:rPr lang="en-US" sz="2000" dirty="0"/>
              <a:t>. </a:t>
            </a:r>
            <a:r>
              <a:rPr lang="en-US" sz="2000" dirty="0" err="1"/>
              <a:t>Riječ</a:t>
            </a:r>
            <a:r>
              <a:rPr lang="en-US" sz="2000" dirty="0"/>
              <a:t> je o </a:t>
            </a:r>
            <a:r>
              <a:rPr lang="en-US" sz="2000" dirty="0" err="1"/>
              <a:t>okovu</a:t>
            </a:r>
            <a:r>
              <a:rPr lang="en-US" sz="2000" dirty="0"/>
              <a:t> </a:t>
            </a:r>
            <a:r>
              <a:rPr lang="en-US" sz="2000" dirty="0" err="1"/>
              <a:t>matrikule</a:t>
            </a:r>
            <a:r>
              <a:rPr lang="en-US" sz="2000" dirty="0"/>
              <a:t> </a:t>
            </a:r>
            <a:r>
              <a:rPr lang="en-US" sz="2000" dirty="0" err="1"/>
              <a:t>Bratovštine</a:t>
            </a:r>
            <a:r>
              <a:rPr lang="en-US" sz="2000" dirty="0"/>
              <a:t> </a:t>
            </a:r>
            <a:r>
              <a:rPr lang="en-US" sz="2000" dirty="0" err="1"/>
              <a:t>mesara</a:t>
            </a:r>
            <a:r>
              <a:rPr lang="en-US" sz="2000" dirty="0"/>
              <a:t> (San </a:t>
            </a:r>
            <a:r>
              <a:rPr lang="en-US" sz="2000" dirty="0" err="1"/>
              <a:t>Nicolo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beccari</a:t>
            </a:r>
            <a:r>
              <a:rPr lang="en-US" sz="2000" dirty="0"/>
              <a:t>) 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godine</a:t>
            </a:r>
            <a:r>
              <a:rPr lang="en-US" sz="2000" dirty="0"/>
              <a:t> 1378., </a:t>
            </a:r>
            <a:r>
              <a:rPr lang="en-US" sz="2000" dirty="0" err="1"/>
              <a:t>što</a:t>
            </a:r>
            <a:r>
              <a:rPr lang="en-US" sz="2000" dirty="0"/>
              <a:t> se </a:t>
            </a:r>
            <a:r>
              <a:rPr lang="en-US" sz="2000" dirty="0" err="1"/>
              <a:t>čuvala</a:t>
            </a:r>
            <a:r>
              <a:rPr lang="en-US" sz="2000" dirty="0"/>
              <a:t> u </a:t>
            </a:r>
            <a:r>
              <a:rPr lang="en-US" sz="2000" dirty="0" err="1"/>
              <a:t>crkvi</a:t>
            </a:r>
            <a:r>
              <a:rPr lang="en-US" sz="2000" dirty="0"/>
              <a:t> </a:t>
            </a:r>
            <a:r>
              <a:rPr lang="en-US" sz="2000" dirty="0" err="1"/>
              <a:t>sv</a:t>
            </a:r>
            <a:r>
              <a:rPr lang="en-US" sz="2000" dirty="0"/>
              <a:t>. Nikole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Prijekome</a:t>
            </a:r>
            <a:r>
              <a:rPr lang="en-US" sz="2000" dirty="0"/>
              <a:t> do </a:t>
            </a:r>
            <a:r>
              <a:rPr lang="en-US" sz="2000" dirty="0" err="1"/>
              <a:t>polovice</a:t>
            </a:r>
            <a:r>
              <a:rPr lang="en-US" sz="2000" dirty="0"/>
              <a:t> XX. </a:t>
            </a:r>
            <a:r>
              <a:rPr lang="hr-HR" sz="2000" dirty="0"/>
              <a:t>s</a:t>
            </a:r>
            <a:r>
              <a:rPr lang="en-US" sz="2000" dirty="0" err="1"/>
              <a:t>toljeća</a:t>
            </a:r>
            <a:endParaRPr lang="hr-HR" sz="2000" dirty="0"/>
          </a:p>
          <a:p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endParaRPr lang="hr-HR" sz="2000" dirty="0"/>
          </a:p>
          <a:p>
            <a:r>
              <a:rPr lang="hr-HR" sz="2000" dirty="0"/>
              <a:t>d</a:t>
            </a:r>
            <a:r>
              <a:rPr lang="en-US" sz="2000" dirty="0" err="1"/>
              <a:t>ruga</a:t>
            </a:r>
            <a:r>
              <a:rPr lang="en-US" sz="2000" dirty="0"/>
              <a:t> </a:t>
            </a:r>
            <a:r>
              <a:rPr lang="en-US" sz="2000" dirty="0" err="1"/>
              <a:t>Bratovština</a:t>
            </a:r>
            <a:r>
              <a:rPr lang="en-US" sz="2000" dirty="0"/>
              <a:t> </a:t>
            </a:r>
            <a:r>
              <a:rPr lang="en-US" sz="2000" dirty="0" err="1"/>
              <a:t>sv</a:t>
            </a:r>
            <a:r>
              <a:rPr lang="en-US" sz="2000" dirty="0"/>
              <a:t>. Nikole </a:t>
            </a:r>
            <a:r>
              <a:rPr lang="en-US" sz="2000" dirty="0" err="1"/>
              <a:t>imala</a:t>
            </a:r>
            <a:r>
              <a:rPr lang="en-US" sz="2000" dirty="0"/>
              <a:t> je </a:t>
            </a:r>
            <a:r>
              <a:rPr lang="en-US" sz="2000" dirty="0" err="1"/>
              <a:t>sjedište</a:t>
            </a:r>
            <a:r>
              <a:rPr lang="en-US" sz="2000" dirty="0"/>
              <a:t> u </a:t>
            </a:r>
            <a:r>
              <a:rPr lang="en-US" sz="2000" dirty="0" err="1"/>
              <a:t>franjevačkoj</a:t>
            </a:r>
            <a:r>
              <a:rPr lang="en-US" sz="2000" dirty="0"/>
              <a:t> </a:t>
            </a:r>
            <a:r>
              <a:rPr lang="en-US" sz="2000" dirty="0" err="1"/>
              <a:t>crkvi</a:t>
            </a:r>
            <a:r>
              <a:rPr lang="en-US" sz="2000" dirty="0"/>
              <a:t> </a:t>
            </a:r>
            <a:r>
              <a:rPr lang="en-US" sz="2000" dirty="0" err="1"/>
              <a:t>sv</a:t>
            </a:r>
            <a:r>
              <a:rPr lang="en-US" sz="2000" dirty="0"/>
              <a:t>. Nikole u </a:t>
            </a:r>
            <a:r>
              <a:rPr lang="en-US" sz="2000" dirty="0" err="1"/>
              <a:t>Stonu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1389. </a:t>
            </a:r>
            <a:r>
              <a:rPr lang="en-US" sz="2000" dirty="0" err="1"/>
              <a:t>godine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je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nje</a:t>
            </a:r>
            <a:r>
              <a:rPr lang="en-US" sz="2000" dirty="0"/>
              <a:t> </a:t>
            </a:r>
            <a:r>
              <a:rPr lang="en-US" sz="2000" dirty="0" err="1"/>
              <a:t>sačuvan</a:t>
            </a:r>
            <a:r>
              <a:rPr lang="en-US" sz="2000" dirty="0"/>
              <a:t> </a:t>
            </a:r>
            <a:r>
              <a:rPr lang="en-US" sz="2000" dirty="0" err="1"/>
              <a:t>srebrni</a:t>
            </a:r>
            <a:r>
              <a:rPr lang="en-US" sz="2000" dirty="0"/>
              <a:t> </a:t>
            </a:r>
            <a:r>
              <a:rPr lang="en-US" sz="2000" dirty="0" err="1"/>
              <a:t>okov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Svečevim</a:t>
            </a:r>
            <a:r>
              <a:rPr lang="en-US" sz="2000" dirty="0"/>
              <a:t> </a:t>
            </a:r>
            <a:r>
              <a:rPr lang="en-US" sz="2000" dirty="0" err="1"/>
              <a:t>likom</a:t>
            </a:r>
            <a:r>
              <a:rPr lang="en-US" sz="2000" dirty="0"/>
              <a:t>.  U </a:t>
            </a:r>
            <a:r>
              <a:rPr lang="en-US" sz="2000" dirty="0" err="1"/>
              <a:t>crkvi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Prijekome</a:t>
            </a:r>
            <a:r>
              <a:rPr lang="en-US" sz="2000" dirty="0"/>
              <a:t> </a:t>
            </a:r>
            <a:r>
              <a:rPr lang="en-US" sz="2000" dirty="0" err="1"/>
              <a:t>čuva</a:t>
            </a:r>
            <a:r>
              <a:rPr lang="en-US" sz="2000" dirty="0"/>
              <a:t> se </a:t>
            </a:r>
            <a:r>
              <a:rPr lang="en-US" sz="2000" dirty="0" err="1"/>
              <a:t>gotički</a:t>
            </a:r>
            <a:r>
              <a:rPr lang="en-US" sz="2000" dirty="0"/>
              <a:t> kip </a:t>
            </a:r>
            <a:r>
              <a:rPr lang="en-US" sz="2000" dirty="0" err="1"/>
              <a:t>sv</a:t>
            </a:r>
            <a:r>
              <a:rPr lang="en-US" sz="2000" dirty="0"/>
              <a:t>. Nikole u </a:t>
            </a:r>
            <a:r>
              <a:rPr lang="en-US" sz="2000" dirty="0" err="1"/>
              <a:t>malenoj</a:t>
            </a:r>
            <a:r>
              <a:rPr lang="en-US" sz="2000" dirty="0"/>
              <a:t> </a:t>
            </a:r>
            <a:r>
              <a:rPr lang="en-US" sz="2000" dirty="0" err="1"/>
              <a:t>kapeli</a:t>
            </a:r>
            <a:r>
              <a:rPr lang="en-US" sz="2000" dirty="0"/>
              <a:t> </a:t>
            </a:r>
            <a:r>
              <a:rPr lang="en-US" sz="2000" dirty="0" err="1"/>
              <a:t>oslikanoj</a:t>
            </a:r>
            <a:r>
              <a:rPr lang="en-US" sz="2000" dirty="0"/>
              <a:t> </a:t>
            </a:r>
            <a:r>
              <a:rPr lang="en-US" sz="2000" dirty="0" err="1"/>
              <a:t>baroknim</a:t>
            </a:r>
            <a:r>
              <a:rPr lang="en-US" sz="2000" dirty="0"/>
              <a:t> </a:t>
            </a:r>
            <a:r>
              <a:rPr lang="en-US" sz="2000" dirty="0" err="1"/>
              <a:t>freskama</a:t>
            </a:r>
            <a:r>
              <a:rPr lang="en-US" sz="2000" dirty="0"/>
              <a:t> s </a:t>
            </a:r>
            <a:r>
              <a:rPr lang="en-US" sz="2000" dirty="0" err="1"/>
              <a:t>prikazom</a:t>
            </a:r>
            <a:r>
              <a:rPr lang="en-US" sz="2000" dirty="0"/>
              <a:t> </a:t>
            </a:r>
            <a:r>
              <a:rPr lang="hr-HR" sz="2000" dirty="0" err="1"/>
              <a:t>s</a:t>
            </a:r>
            <a:r>
              <a:rPr lang="en-US" sz="2000" dirty="0" err="1"/>
              <a:t>večevih</a:t>
            </a:r>
            <a:r>
              <a:rPr lang="en-US" sz="2000" dirty="0"/>
              <a:t> </a:t>
            </a:r>
            <a:r>
              <a:rPr lang="en-US" sz="2000" dirty="0" err="1"/>
              <a:t>čudesa</a:t>
            </a:r>
            <a:endParaRPr lang="hr-HR" sz="2000" dirty="0"/>
          </a:p>
          <a:p>
            <a:endParaRPr lang="hr-HR"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B8D3925-6793-403E-B694-C686C4ACA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3672408" cy="5641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A29D01-2244-43C3-A8F9-F597FD05C137}"/>
              </a:ext>
            </a:extLst>
          </p:cNvPr>
          <p:cNvSpPr txBox="1"/>
          <p:nvPr/>
        </p:nvSpPr>
        <p:spPr>
          <a:xfrm rot="10800000" flipV="1">
            <a:off x="334596" y="5859274"/>
            <a:ext cx="3085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Okov misala iz župne crkve sv. Vlaha u Stonu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1910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4FBE-0D56-4477-A982-DB0EDEE7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48680"/>
            <a:ext cx="5878011" cy="1077229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Okov matrikule Bratovštine mesara, iz crkve sv. Nikole na Prijekom i</a:t>
            </a:r>
            <a:endParaRPr lang="hr-HR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B247D-BC05-4C7F-8219-9ECBAA653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81" y="1427550"/>
            <a:ext cx="4619278" cy="524472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A9FA3-732F-420B-B6EE-31677FF34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803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F6BF-1AD9-48AA-A2F8-A82F60FD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46068" cy="1628799"/>
          </a:xfrm>
        </p:spPr>
        <p:txBody>
          <a:bodyPr/>
          <a:lstStyle/>
          <a:p>
            <a:r>
              <a:rPr lang="hr-H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Nepoznati kotorski zlatar, prva četvrtina 14. st., bazilika sv. Nikole u Bariju</a:t>
            </a: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2C57A6-2921-4CD7-8C2A-4ACA24749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466157" cy="522920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E351E5C-365B-4F26-941C-966FAF9D0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57" y="1505187"/>
            <a:ext cx="3779911" cy="53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210E-C274-40A9-BB6F-0096DFFE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5" y="0"/>
            <a:ext cx="3456384" cy="6237312"/>
          </a:xfrm>
        </p:spPr>
        <p:txBody>
          <a:bodyPr>
            <a:norm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Dubrovčani vrlo često ostavljali oporučne želje ili sami odlazili na hodočašća kako bi dobili oprost na mjestima kulta i pred svetačkim moćima. U oporukama građana često se spominju i legati ostavljeni za hodočasnička putovanja u: Asissi, Aleksandriju, Barlettu, Sv. Nikolu u Bariju, Santiago de Campostello u Galiciji, Gargano, Padovu, Recanati, Trani, Sv. Katarinu na Sinaju, na Sv. Grob u Jeruzalemu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5C813D-EEF7-4D42-AAD5-69B73CED9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34232" cy="6858000"/>
          </a:xfrm>
        </p:spPr>
      </p:pic>
    </p:spTree>
    <p:extLst>
      <p:ext uri="{BB962C8B-B14F-4D97-AF65-F5344CB8AC3E}">
        <p14:creationId xmlns:p14="http://schemas.microsoft.com/office/powerpoint/2010/main" val="1782770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err="1"/>
              <a:t>Sveti</a:t>
            </a:r>
            <a:r>
              <a:rPr lang="en-US" sz="3200" dirty="0"/>
              <a:t> Nikola u </a:t>
            </a:r>
            <a:r>
              <a:rPr lang="en-US" sz="3200" dirty="0" err="1"/>
              <a:t>Janjevu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77888"/>
            <a:ext cx="3898776" cy="532859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err="1"/>
              <a:t>identitetski</a:t>
            </a:r>
            <a:r>
              <a:rPr lang="en-US" sz="2400" dirty="0"/>
              <a:t>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 err="1"/>
              <a:t>dubrovačke</a:t>
            </a:r>
            <a:r>
              <a:rPr lang="en-US" sz="2400" dirty="0"/>
              <a:t> </a:t>
            </a:r>
            <a:r>
              <a:rPr lang="en-US" sz="2400" dirty="0" err="1"/>
              <a:t>dijaspore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Kosovu</a:t>
            </a:r>
            <a:r>
              <a:rPr lang="en-US" sz="2400" dirty="0"/>
              <a:t> u </a:t>
            </a:r>
            <a:r>
              <a:rPr lang="en-US" sz="2400" dirty="0" err="1"/>
              <a:t>mjestu</a:t>
            </a:r>
            <a:r>
              <a:rPr lang="en-US" sz="2400" dirty="0"/>
              <a:t> </a:t>
            </a:r>
            <a:r>
              <a:rPr lang="en-US" sz="2400" dirty="0" err="1"/>
              <a:t>Janjevo</a:t>
            </a:r>
            <a:endParaRPr lang="hr-HR" sz="2400" dirty="0"/>
          </a:p>
          <a:p>
            <a:r>
              <a:rPr lang="en-US" sz="2400" dirty="0" err="1"/>
              <a:t>specifikum</a:t>
            </a:r>
            <a:r>
              <a:rPr lang="en-US" sz="2400" dirty="0"/>
              <a:t> </a:t>
            </a:r>
            <a:r>
              <a:rPr lang="en-US" sz="2400" dirty="0" err="1"/>
              <a:t>štovanja</a:t>
            </a:r>
            <a:r>
              <a:rPr lang="en-US" sz="2400" dirty="0"/>
              <a:t> </a:t>
            </a:r>
            <a:r>
              <a:rPr lang="en-US" sz="2400" dirty="0" err="1"/>
              <a:t>kulta</a:t>
            </a:r>
            <a:r>
              <a:rPr lang="en-US" sz="2400" dirty="0"/>
              <a:t> </a:t>
            </a:r>
            <a:r>
              <a:rPr lang="en-US" sz="2400" dirty="0" err="1"/>
              <a:t>sv</a:t>
            </a:r>
            <a:r>
              <a:rPr lang="en-US" sz="2400" dirty="0"/>
              <a:t>. Nikole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Hrvata</a:t>
            </a:r>
            <a:r>
              <a:rPr lang="en-US" sz="2400" dirty="0"/>
              <a:t> u </a:t>
            </a:r>
            <a:r>
              <a:rPr lang="en-US" sz="2400" dirty="0" err="1"/>
              <a:t>Janjevu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9. </a:t>
            </a:r>
            <a:r>
              <a:rPr lang="en-US" sz="2400" dirty="0" err="1"/>
              <a:t>svibnja</a:t>
            </a:r>
            <a:r>
              <a:rPr lang="en-US" sz="2400" dirty="0"/>
              <a:t>, </a:t>
            </a:r>
            <a:r>
              <a:rPr lang="en-US" sz="2400" dirty="0" err="1"/>
              <a:t>blagdan</a:t>
            </a:r>
            <a:r>
              <a:rPr lang="en-US" sz="2400" dirty="0"/>
              <a:t> </a:t>
            </a:r>
            <a:r>
              <a:rPr lang="en-US" sz="2400" dirty="0" err="1"/>
              <a:t>prenosa</a:t>
            </a:r>
            <a:r>
              <a:rPr lang="en-US" sz="2400" dirty="0"/>
              <a:t> </a:t>
            </a:r>
            <a:r>
              <a:rPr lang="en-US" sz="2400" dirty="0" err="1"/>
              <a:t>moći</a:t>
            </a:r>
            <a:r>
              <a:rPr lang="en-US" sz="2400" dirty="0"/>
              <a:t> </a:t>
            </a:r>
            <a:r>
              <a:rPr lang="en-US" sz="2400" dirty="0" err="1"/>
              <a:t>sv</a:t>
            </a:r>
            <a:r>
              <a:rPr lang="en-US" sz="2400" dirty="0"/>
              <a:t>. Nikole</a:t>
            </a:r>
            <a:endParaRPr lang="hr-HR" sz="2400" dirty="0"/>
          </a:p>
          <a:p>
            <a:r>
              <a:rPr lang="hr-HR" sz="2400" dirty="0" err="1"/>
              <a:t>p</a:t>
            </a:r>
            <a:r>
              <a:rPr lang="en-US" sz="2400" dirty="0" err="1"/>
              <a:t>rijenos</a:t>
            </a:r>
            <a:r>
              <a:rPr lang="en-US" sz="2400" dirty="0"/>
              <a:t> </a:t>
            </a:r>
            <a:r>
              <a:rPr lang="en-US" sz="2400" dirty="0" err="1"/>
              <a:t>moći</a:t>
            </a:r>
            <a:r>
              <a:rPr lang="en-US" sz="2400" dirty="0"/>
              <a:t> </a:t>
            </a:r>
            <a:r>
              <a:rPr lang="en-US" sz="2400" dirty="0" err="1"/>
              <a:t>sv</a:t>
            </a:r>
            <a:r>
              <a:rPr lang="en-US" sz="2400" dirty="0"/>
              <a:t>. Nikole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dubrovačku</a:t>
            </a:r>
            <a:r>
              <a:rPr lang="en-US" sz="2400" dirty="0"/>
              <a:t> </a:t>
            </a:r>
            <a:r>
              <a:rPr lang="en-US" sz="2400" dirty="0" err="1"/>
              <a:t>kosovsku</a:t>
            </a:r>
            <a:r>
              <a:rPr lang="en-US" sz="2400" dirty="0"/>
              <a:t> </a:t>
            </a:r>
            <a:r>
              <a:rPr lang="en-US" sz="2400" dirty="0" err="1"/>
              <a:t>zajednicu</a:t>
            </a:r>
            <a:r>
              <a:rPr lang="en-US" sz="2400" dirty="0"/>
              <a:t> </a:t>
            </a:r>
            <a:r>
              <a:rPr lang="en-US" sz="2400" dirty="0" err="1"/>
              <a:t>postao</a:t>
            </a:r>
            <a:r>
              <a:rPr lang="en-US" sz="2400" dirty="0"/>
              <a:t> je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 err="1"/>
              <a:t>okupljanja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zavičajnog</a:t>
            </a:r>
            <a:r>
              <a:rPr lang="en-US" sz="2400" dirty="0"/>
              <a:t> </a:t>
            </a:r>
            <a:r>
              <a:rPr lang="en-US" sz="2400" dirty="0" err="1"/>
              <a:t>identiteta</a:t>
            </a:r>
            <a:r>
              <a:rPr lang="hr-HR" sz="2400" dirty="0"/>
              <a:t>: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D2A2A-BA54-4EFE-A174-51C9AA7AC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69" y="1196752"/>
            <a:ext cx="367240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5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Uvod: pitanje identiteta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99792" y="2049878"/>
            <a:ext cx="5139536" cy="4000066"/>
          </a:xfrm>
        </p:spPr>
        <p:txBody>
          <a:bodyPr>
            <a:normAutofit/>
          </a:bodyPr>
          <a:lstStyle/>
          <a:p>
            <a:r>
              <a:rPr lang="hr-HR" sz="2400" dirty="0"/>
              <a:t>modernističko </a:t>
            </a:r>
            <a:r>
              <a:rPr lang="hr-HR" sz="2400" dirty="0" err="1"/>
              <a:t>vs</a:t>
            </a:r>
            <a:r>
              <a:rPr lang="hr-HR" sz="2400" dirty="0"/>
              <a:t>. postmodernističko shvaćanje</a:t>
            </a:r>
          </a:p>
          <a:p>
            <a:r>
              <a:rPr lang="hr-HR" sz="2400" dirty="0"/>
              <a:t>uloga religije i religijskih simbola</a:t>
            </a:r>
          </a:p>
          <a:p>
            <a:r>
              <a:rPr lang="hr-HR" sz="2400" dirty="0"/>
              <a:t>transformacija simbola (povijesnih i religijskih)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3BCA0-479B-4A33-A5CE-B47191620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83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68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35B6-C5EF-4AD3-A9FD-DCBE57CB9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7E40-1FE6-446F-8C32-5BC8E19F9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Ako je netko bio u Janjevu mogao je primijetiti na kipu sv.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Nikole koji je okružen dječicom vrlo isturenu desnu ruku koja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je inače ruka blagoslova, kao da želi odagnati sve neprijatelje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od ovoga maloga stada koje mu je povjereno i koje se njemu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povjerilo. I eto, stvarno nam je pomogao kroz sva ta stoljeća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održati se katolicima i potomcima drevnih Dubrovčana i Hrvata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i na tome smo mu veoma zahvalni. […] Mi smo Janjevci uvijek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imali jednu misao u svojim srcima - ostavili su naši pređi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svetoga Vlaha da čuva Grad u svojoj ruci, a svetoga Nikolu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Biskupa uzeli smo s nama kao zaštitnika trgovaca i putnika i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time se nismo htjeli odvojiti od Katoličke Crkve. Jer tamo gdje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je biskup, tamo je i Crkva. (P. P., 60)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B2879-17C0-49F9-987C-CFB13EF7B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4"/>
            <a:ext cx="2732433" cy="20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67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Crkve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samostani</a:t>
            </a:r>
            <a:r>
              <a:rPr lang="en-US" sz="3200" dirty="0"/>
              <a:t> </a:t>
            </a:r>
            <a:r>
              <a:rPr lang="en-US" sz="3200" dirty="0" err="1"/>
              <a:t>posvećeni</a:t>
            </a:r>
            <a:r>
              <a:rPr lang="en-US" sz="3200" dirty="0"/>
              <a:t> </a:t>
            </a:r>
            <a:r>
              <a:rPr lang="en-US" sz="3200" dirty="0" err="1"/>
              <a:t>sv</a:t>
            </a:r>
            <a:r>
              <a:rPr lang="en-US" sz="3200" dirty="0"/>
              <a:t>. </a:t>
            </a:r>
            <a:r>
              <a:rPr lang="en-US" sz="3200" dirty="0" err="1"/>
              <a:t>Nikoli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području</a:t>
            </a:r>
            <a:r>
              <a:rPr lang="en-US" sz="3200" dirty="0"/>
              <a:t> </a:t>
            </a:r>
            <a:r>
              <a:rPr lang="en-US" sz="3200" dirty="0" err="1"/>
              <a:t>Dubrovačke</a:t>
            </a:r>
            <a:r>
              <a:rPr lang="en-US" sz="3200" dirty="0"/>
              <a:t> </a:t>
            </a:r>
            <a:r>
              <a:rPr lang="en-US" sz="3200" dirty="0" err="1"/>
              <a:t>biskupije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Slika</a:t>
            </a:r>
            <a:r>
              <a:rPr lang="en-US" sz="1800" dirty="0"/>
              <a:t> 1: </a:t>
            </a:r>
            <a:r>
              <a:rPr lang="en-US" sz="1800" dirty="0" err="1"/>
              <a:t>Župne</a:t>
            </a:r>
            <a:r>
              <a:rPr lang="en-US" sz="1800" dirty="0"/>
              <a:t> </a:t>
            </a:r>
            <a:r>
              <a:rPr lang="en-US" sz="1800" dirty="0" err="1"/>
              <a:t>crkve</a:t>
            </a:r>
            <a:r>
              <a:rPr lang="en-US" sz="1800" dirty="0"/>
              <a:t>, </a:t>
            </a:r>
            <a:r>
              <a:rPr lang="en-US" sz="1800" dirty="0" err="1"/>
              <a:t>kapele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samostani</a:t>
            </a:r>
            <a:r>
              <a:rPr lang="en-US" sz="1800" dirty="0"/>
              <a:t> s </a:t>
            </a:r>
            <a:r>
              <a:rPr lang="en-US" sz="1800" dirty="0" err="1"/>
              <a:t>titularom</a:t>
            </a:r>
            <a:r>
              <a:rPr lang="en-US" sz="1800" dirty="0"/>
              <a:t> </a:t>
            </a:r>
            <a:r>
              <a:rPr lang="en-US" sz="1800" dirty="0" err="1"/>
              <a:t>sv</a:t>
            </a:r>
            <a:r>
              <a:rPr lang="en-US" sz="1800" dirty="0"/>
              <a:t>. Nikole </a:t>
            </a:r>
            <a:r>
              <a:rPr lang="en-US" sz="1800" dirty="0" err="1"/>
              <a:t>po</a:t>
            </a:r>
            <a:r>
              <a:rPr lang="en-US" sz="1800" dirty="0"/>
              <a:t> </a:t>
            </a:r>
            <a:r>
              <a:rPr lang="en-US" sz="1800" dirty="0" err="1"/>
              <a:t>dekanatima</a:t>
            </a:r>
            <a:r>
              <a:rPr lang="en-US" sz="1800" dirty="0"/>
              <a:t> </a:t>
            </a:r>
            <a:r>
              <a:rPr lang="en-US" sz="1800" dirty="0" err="1"/>
              <a:t>Dubrovačke</a:t>
            </a:r>
            <a:r>
              <a:rPr lang="en-US" sz="1800" dirty="0"/>
              <a:t> </a:t>
            </a:r>
            <a:r>
              <a:rPr lang="en-US" sz="1800" dirty="0" err="1"/>
              <a:t>biskupije</a:t>
            </a:r>
            <a:endParaRPr lang="hr-HR" sz="1800" dirty="0"/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909501156"/>
              </p:ext>
            </p:extLst>
          </p:nvPr>
        </p:nvGraphicFramePr>
        <p:xfrm>
          <a:off x="1043608" y="2348880"/>
          <a:ext cx="63367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7232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Slika</a:t>
            </a:r>
            <a:r>
              <a:rPr lang="en-US" sz="2000" dirty="0"/>
              <a:t> 2: </a:t>
            </a:r>
            <a:r>
              <a:rPr lang="en-US" sz="2000" dirty="0" err="1"/>
              <a:t>Crkvene</a:t>
            </a:r>
            <a:r>
              <a:rPr lang="en-US" sz="2000" dirty="0"/>
              <a:t> </a:t>
            </a:r>
            <a:r>
              <a:rPr lang="en-US" sz="2000" dirty="0" err="1"/>
              <a:t>župe</a:t>
            </a:r>
            <a:r>
              <a:rPr lang="en-US" sz="2000" dirty="0"/>
              <a:t> s </a:t>
            </a:r>
            <a:r>
              <a:rPr lang="en-US" sz="2000" dirty="0" err="1"/>
              <a:t>titularom</a:t>
            </a:r>
            <a:r>
              <a:rPr lang="en-US" sz="2000" dirty="0"/>
              <a:t> </a:t>
            </a:r>
            <a:r>
              <a:rPr lang="en-US" sz="2000" dirty="0" err="1"/>
              <a:t>sv</a:t>
            </a:r>
            <a:r>
              <a:rPr lang="en-US" sz="2000" dirty="0"/>
              <a:t>. Nikole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dekanatima</a:t>
            </a:r>
            <a:r>
              <a:rPr lang="en-US" sz="2000" dirty="0"/>
              <a:t> </a:t>
            </a:r>
            <a:r>
              <a:rPr lang="en-US" sz="2000" dirty="0" err="1"/>
              <a:t>Dubrovačke</a:t>
            </a:r>
            <a:r>
              <a:rPr lang="en-US" sz="2000" dirty="0"/>
              <a:t> </a:t>
            </a:r>
            <a:r>
              <a:rPr lang="en-US" sz="2000" dirty="0" err="1"/>
              <a:t>biskupije</a:t>
            </a:r>
            <a:endParaRPr lang="hr-HR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1079420561"/>
              </p:ext>
            </p:extLst>
          </p:nvPr>
        </p:nvGraphicFramePr>
        <p:xfrm>
          <a:off x="1187624" y="1772816"/>
          <a:ext cx="60486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392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Tablica</a:t>
            </a:r>
            <a:r>
              <a:rPr lang="en-US" sz="2000" dirty="0"/>
              <a:t> 1: </a:t>
            </a:r>
            <a:r>
              <a:rPr lang="en-US" sz="2000" dirty="0" err="1"/>
              <a:t>Franjevački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dominikanski</a:t>
            </a:r>
            <a:r>
              <a:rPr lang="en-US" sz="2000" dirty="0"/>
              <a:t> </a:t>
            </a:r>
            <a:r>
              <a:rPr lang="en-US" sz="2000" dirty="0" err="1"/>
              <a:t>samostani</a:t>
            </a:r>
            <a:r>
              <a:rPr lang="en-US" sz="2000" dirty="0"/>
              <a:t> s </a:t>
            </a:r>
            <a:r>
              <a:rPr lang="en-US" sz="2000" dirty="0" err="1"/>
              <a:t>titularom</a:t>
            </a:r>
            <a:r>
              <a:rPr lang="en-US" sz="2000" dirty="0"/>
              <a:t> </a:t>
            </a:r>
            <a:r>
              <a:rPr lang="en-US" sz="2000" dirty="0" err="1"/>
              <a:t>sv</a:t>
            </a:r>
            <a:r>
              <a:rPr lang="en-US" sz="2000" dirty="0"/>
              <a:t>. Nikole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dekanatima</a:t>
            </a:r>
            <a:r>
              <a:rPr lang="en-US" sz="2000" dirty="0"/>
              <a:t> </a:t>
            </a:r>
            <a:r>
              <a:rPr lang="en-US" sz="2000" dirty="0" err="1"/>
              <a:t>Dubrovačke</a:t>
            </a:r>
            <a:r>
              <a:rPr lang="en-US" sz="2000" dirty="0"/>
              <a:t> </a:t>
            </a:r>
            <a:r>
              <a:rPr lang="en-US" sz="2000" dirty="0" err="1"/>
              <a:t>biskupije</a:t>
            </a:r>
            <a:endParaRPr lang="en-US" sz="2000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01249"/>
              </p:ext>
            </p:extLst>
          </p:nvPr>
        </p:nvGraphicFramePr>
        <p:xfrm>
          <a:off x="1403648" y="1700809"/>
          <a:ext cx="6023310" cy="2520280"/>
        </p:xfrm>
        <a:graphic>
          <a:graphicData uri="http://schemas.openxmlformats.org/drawingml/2006/table">
            <a:tbl>
              <a:tblPr firstRow="1" firstCol="1" bandRow="1"/>
              <a:tblGrid>
                <a:gridCol w="120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0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Dubrovački dekanat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Konavoski dekanat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Korčulanski dekanat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Pelješki dekanat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Stonski dekanat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2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Župa Gospe od Šunja: crkva i samostan dominikanaca (sagrađen je 1482.)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Korčula Župa </a:t>
                      </a:r>
                      <a:r>
                        <a:rPr lang="hr-HR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sv.Marka</a:t>
                      </a: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dominikanski samostan i crkva (1480.)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Ston Župa sv. Vlaha; franjevački samostan i crkva (1347.)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9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804100"/>
              </p:ext>
            </p:extLst>
          </p:nvPr>
        </p:nvGraphicFramePr>
        <p:xfrm>
          <a:off x="1619672" y="2204864"/>
          <a:ext cx="5754370" cy="3011932"/>
        </p:xfrm>
        <a:graphic>
          <a:graphicData uri="http://schemas.openxmlformats.org/drawingml/2006/table">
            <a:tbl>
              <a:tblPr firstRow="1" firstCol="1" bandRow="1"/>
              <a:tblGrid>
                <a:gridCol w="115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59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Dubrovački dekanat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Konavoski dekanat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Korčulanski dekanat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Pelješki dekanat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Stonski dekanat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Bratovština mesara 1378., San </a:t>
                      </a:r>
                      <a:r>
                        <a:rPr lang="hr-HR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Nicolo</a:t>
                      </a: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dei</a:t>
                      </a: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beccari</a:t>
                      </a: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); Osnova pravila Bratstva Svetoga Nikole od Škara u </a:t>
                      </a:r>
                      <a:r>
                        <a:rPr lang="hr-HR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Gruži</a:t>
                      </a: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1867.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Bratovština sv. Nikole u franjevačkom samostanu 1389.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683568" y="1340768"/>
            <a:ext cx="6935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Tablica</a:t>
            </a:r>
            <a:r>
              <a:rPr lang="en-US" dirty="0"/>
              <a:t> 2: </a:t>
            </a:r>
            <a:r>
              <a:rPr lang="en-US" dirty="0" err="1"/>
              <a:t>Bratovštine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Nikole s </a:t>
            </a:r>
            <a:r>
              <a:rPr lang="en-US" dirty="0" err="1"/>
              <a:t>titularom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Nikole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dekanatima</a:t>
            </a:r>
            <a:r>
              <a:rPr lang="en-US" dirty="0"/>
              <a:t> </a:t>
            </a:r>
            <a:r>
              <a:rPr lang="en-US" dirty="0" err="1"/>
              <a:t>Dubrovačke</a:t>
            </a:r>
            <a:r>
              <a:rPr lang="en-US" dirty="0"/>
              <a:t> </a:t>
            </a:r>
            <a:r>
              <a:rPr lang="en-US" dirty="0" err="1"/>
              <a:t>biskupije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38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Sv. Nikola kao simbol</a:t>
            </a:r>
            <a:endParaRPr lang="en-US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 fontScale="92500"/>
          </a:bodyPr>
          <a:lstStyle/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kako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bi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u određenoj zajednici došlo do društvene integracije mora postojati slaganje oko kolektivnih reprezentacija (simbol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a), a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rituali predstavljaju način održavanja simboličkih i moralnih granica zajednice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Durkheim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, 2008.)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e)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kreiranje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simbola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novih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slojeva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njihova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značenja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vrijeme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oblikuje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identitete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(individualne i kolektivne)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potencijal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mijenja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društvo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neovisno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inicijalnom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značenju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nosili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naliza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ovakvih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transformacija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neke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zajednice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upućuje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paradigmatične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priče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osjećaje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dijele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njezini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članovi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51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Nalazi intervjua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izrazita slojevitost sv. Nikole i njegovog kulta na području dubrovačkog lokalnog konteksta 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radicionaln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asocijacije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 koje je kult ovog sveca imao za djecu, putnike i pomorce nadograđuj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 se događajima koji su se odvijali na blagdan sv. Nikole 1991. godine i simbolikom koja je iz toga proizašla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značenje sv. Nikole u prošlosti, značenje sv. Nikole danas, rituali (u prošlosti i danas), razlike i sličnosti između odnosa prema simbolu sv. Nikole u prošlosti i danas (u emotivnom i vrijednosnom smislu)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5008D-6D09-4258-ADBE-1B1B57201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354" y="0"/>
            <a:ext cx="3054099" cy="21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3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Značenjska razina</a:t>
            </a:r>
            <a:endParaRPr lang="en-US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7859216" cy="4713387"/>
          </a:xfrm>
        </p:spPr>
        <p:txBody>
          <a:bodyPr>
            <a:normAutofit fontScale="85000" lnSpcReduction="10000"/>
          </a:bodyPr>
          <a:lstStyle/>
          <a:p>
            <a:r>
              <a:rPr lang="hr-HR" sz="2400" dirty="0"/>
              <a:t>g</a:t>
            </a:r>
            <a:r>
              <a:rPr lang="en-US" sz="2400" dirty="0" err="1"/>
              <a:t>ovoreći</a:t>
            </a:r>
            <a:r>
              <a:rPr lang="en-US" sz="2400" dirty="0"/>
              <a:t> o </a:t>
            </a:r>
            <a:r>
              <a:rPr lang="en-US" sz="2400" dirty="0" err="1"/>
              <a:t>razdoblju</a:t>
            </a:r>
            <a:r>
              <a:rPr lang="en-US" sz="2400" dirty="0"/>
              <a:t> </a:t>
            </a:r>
            <a:r>
              <a:rPr lang="en-US" sz="2400" dirty="0" err="1"/>
              <a:t>prije</a:t>
            </a:r>
            <a:r>
              <a:rPr lang="en-US" sz="2400" dirty="0"/>
              <a:t> </a:t>
            </a:r>
            <a:r>
              <a:rPr lang="en-US" sz="2400" dirty="0" err="1"/>
              <a:t>Domovinskog</a:t>
            </a:r>
            <a:r>
              <a:rPr lang="en-US" sz="2400" dirty="0"/>
              <a:t> rata, </a:t>
            </a:r>
            <a:r>
              <a:rPr lang="en-US" sz="2400" dirty="0" err="1"/>
              <a:t>neki</a:t>
            </a:r>
            <a:r>
              <a:rPr lang="en-US" sz="2400" dirty="0"/>
              <a:t> </a:t>
            </a:r>
            <a:r>
              <a:rPr lang="en-US" sz="2400" dirty="0" err="1"/>
              <a:t>sugovornici</a:t>
            </a:r>
            <a:r>
              <a:rPr lang="en-US" sz="2400" dirty="0"/>
              <a:t> </a:t>
            </a:r>
            <a:r>
              <a:rPr lang="en-US" sz="2400" dirty="0" err="1"/>
              <a:t>sv</a:t>
            </a:r>
            <a:r>
              <a:rPr lang="en-US" sz="2400" dirty="0"/>
              <a:t>. </a:t>
            </a:r>
            <a:r>
              <a:rPr lang="en-US" sz="2400" dirty="0" err="1"/>
              <a:t>Nikolu</a:t>
            </a:r>
            <a:r>
              <a:rPr lang="en-US" sz="2400" dirty="0"/>
              <a:t> </a:t>
            </a:r>
            <a:r>
              <a:rPr lang="en-US" sz="2400" dirty="0" err="1"/>
              <a:t>značenjski</a:t>
            </a:r>
            <a:r>
              <a:rPr lang="en-US" sz="2400" dirty="0"/>
              <a:t> </a:t>
            </a:r>
            <a:r>
              <a:rPr lang="en-US" sz="2400" dirty="0" err="1"/>
              <a:t>povezuju</a:t>
            </a:r>
            <a:r>
              <a:rPr lang="en-US" sz="2400" dirty="0"/>
              <a:t>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početak</a:t>
            </a:r>
            <a:r>
              <a:rPr lang="en-US" sz="2400" dirty="0"/>
              <a:t> </a:t>
            </a:r>
            <a:r>
              <a:rPr lang="en-US" sz="2400" dirty="0" err="1"/>
              <a:t>predbožićnog</a:t>
            </a:r>
            <a:r>
              <a:rPr lang="en-US" sz="2400" dirty="0"/>
              <a:t> </a:t>
            </a:r>
            <a:r>
              <a:rPr lang="en-US" sz="2400" dirty="0" err="1"/>
              <a:t>doba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blagdana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običaj</a:t>
            </a:r>
            <a:r>
              <a:rPr lang="en-US" sz="2400" dirty="0"/>
              <a:t> </a:t>
            </a:r>
            <a:r>
              <a:rPr lang="en-US" sz="2400" dirty="0" err="1"/>
              <a:t>darivanja</a:t>
            </a:r>
            <a:r>
              <a:rPr lang="en-US" sz="2400" dirty="0"/>
              <a:t> </a:t>
            </a:r>
            <a:r>
              <a:rPr lang="en-US" sz="2400" dirty="0" err="1"/>
              <a:t>djece</a:t>
            </a:r>
            <a:r>
              <a:rPr lang="en-US" sz="2400" dirty="0"/>
              <a:t>: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„Moja sjećanja su prije svega vezana uz regale koje sam dobivao.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Rekao bih čak da je po pitanju darivanja to bio najvažniji i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najuzbudljiviji blagdan, valjda i stoga što je dolazio nakon duljeg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„posta“, a nakon sv. Nikole relativno brzo su slijedili Božić i Nova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godina, tako da sam taj 6. prosinac iščekivao s posebnim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uzbuđenjem.“ (H. I., 56)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za pomorce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simbol zaštite na moru i na putu: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„Sjećam se da su moja mati i none molile sv. Nikolu kad su 	pokojni otac ili nono išli na brod i dok su bili na brodu. Da se 	sretno vrate. I danas uz sv. Nikolu povezujem ovu tradiciju svoje 	obitelji i posebnost takvoga načina života kad ste razdvojeni od 	svojih. Nekako mi je to utješno kad sam dugo na moru.“ (P. D., 42)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58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548680"/>
            <a:ext cx="7776864" cy="6048672"/>
          </a:xfrm>
        </p:spPr>
        <p:txBody>
          <a:bodyPr>
            <a:normAutofit fontScale="77500" lnSpcReduction="20000"/>
          </a:bodyPr>
          <a:lstStyle/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sugovornici razlikuju značenje koje je taj svetac za njih imao u prošlosti i ono koje ima danas, pri čemu se dotiču transformativnog (traumatičnog) događaja iz 1991. kao ključnog za dodavanje novog simboličkog sloja vezanog uz sv. Nikolu: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„Sv. Nikola se od 1991. na ovamo, kad govorimo o Dubrovniku, 	gleda na jedan drugi način. Ne mogu ja danas misliti o sv. Nikoli 	bez da se sjetim svega što se tada dogodilo. Iako sam kao dijete sv. 	Nikolu vezivao uz regale,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bječvice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i čizmice, danas imam i neke 	druge asocijacije kad se sjetim [svetog Nikole].“ (M. B., 52)</a:t>
            </a:r>
          </a:p>
          <a:p>
            <a:pPr marL="0" indent="0">
              <a:buNone/>
            </a:pP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dirty="0" err="1"/>
              <a:t>u</a:t>
            </a:r>
            <a:r>
              <a:rPr lang="en-US" sz="2400" dirty="0" err="1"/>
              <a:t>natoč</a:t>
            </a:r>
            <a:r>
              <a:rPr lang="en-US" sz="2400" dirty="0"/>
              <a:t> </a:t>
            </a:r>
            <a:r>
              <a:rPr lang="en-US" sz="2400" dirty="0" err="1"/>
              <a:t>razlikama</a:t>
            </a:r>
            <a:r>
              <a:rPr lang="en-US" sz="2400" dirty="0"/>
              <a:t> </a:t>
            </a:r>
            <a:r>
              <a:rPr lang="en-US" sz="2400" dirty="0" err="1"/>
              <a:t>primarnih</a:t>
            </a:r>
            <a:r>
              <a:rPr lang="en-US" sz="2400" dirty="0"/>
              <a:t> </a:t>
            </a:r>
            <a:r>
              <a:rPr lang="en-US" sz="2400" dirty="0" err="1"/>
              <a:t>značenjskih</a:t>
            </a:r>
            <a:r>
              <a:rPr lang="en-US" sz="2400" dirty="0"/>
              <a:t> </a:t>
            </a:r>
            <a:r>
              <a:rPr lang="en-US" sz="2400" dirty="0" err="1"/>
              <a:t>asocijacija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sugovornici</a:t>
            </a:r>
            <a:r>
              <a:rPr lang="en-US" sz="2400" dirty="0"/>
              <a:t> </a:t>
            </a:r>
            <a:r>
              <a:rPr lang="en-US" sz="2400" dirty="0" err="1"/>
              <a:t>vezuju</a:t>
            </a:r>
            <a:r>
              <a:rPr lang="en-US" sz="2400" dirty="0"/>
              <a:t>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sv</a:t>
            </a:r>
            <a:r>
              <a:rPr lang="en-US" sz="2400" dirty="0"/>
              <a:t>. </a:t>
            </a:r>
            <a:r>
              <a:rPr lang="en-US" sz="2400" dirty="0" err="1"/>
              <a:t>Nikolu</a:t>
            </a:r>
            <a:r>
              <a:rPr lang="en-US" sz="2400" dirty="0"/>
              <a:t>, </a:t>
            </a:r>
            <a:r>
              <a:rPr lang="en-US" sz="2400" dirty="0" err="1"/>
              <a:t>svi</a:t>
            </a:r>
            <a:r>
              <a:rPr lang="en-US" sz="2400" dirty="0"/>
              <a:t> </a:t>
            </a:r>
            <a:r>
              <a:rPr lang="en-US" sz="2400" dirty="0" err="1"/>
              <a:t>raspoznaju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nijanse</a:t>
            </a:r>
            <a:r>
              <a:rPr lang="en-US" sz="2400" dirty="0"/>
              <a:t> </a:t>
            </a:r>
            <a:r>
              <a:rPr lang="en-US" sz="2400" dirty="0" err="1"/>
              <a:t>njegovog</a:t>
            </a:r>
            <a:r>
              <a:rPr lang="en-US" sz="2400" dirty="0"/>
              <a:t> </a:t>
            </a:r>
            <a:r>
              <a:rPr lang="en-US" sz="2400" dirty="0" err="1"/>
              <a:t>simbolizma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suvremenu</a:t>
            </a:r>
            <a:r>
              <a:rPr lang="en-US" sz="2400" dirty="0"/>
              <a:t> </a:t>
            </a:r>
            <a:r>
              <a:rPr lang="en-US" sz="2400" dirty="0" err="1"/>
              <a:t>zajednicu</a:t>
            </a:r>
            <a:r>
              <a:rPr lang="en-US" sz="2400" dirty="0"/>
              <a:t>. </a:t>
            </a:r>
            <a:r>
              <a:rPr lang="en-US" sz="2400" dirty="0" err="1"/>
              <a:t>Dio</a:t>
            </a:r>
            <a:r>
              <a:rPr lang="en-US" sz="2400" dirty="0"/>
              <a:t> </a:t>
            </a:r>
            <a:r>
              <a:rPr lang="en-US" sz="2400" dirty="0" err="1"/>
              <a:t>sugovornika</a:t>
            </a:r>
            <a:r>
              <a:rPr lang="en-US" sz="2400" dirty="0"/>
              <a:t> </a:t>
            </a:r>
            <a:r>
              <a:rPr lang="en-US" sz="2400" dirty="0" err="1"/>
              <a:t>ističe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je </a:t>
            </a:r>
            <a:r>
              <a:rPr lang="en-US" sz="2400" dirty="0" err="1"/>
              <a:t>najnoviji</a:t>
            </a:r>
            <a:r>
              <a:rPr lang="en-US" sz="2400" dirty="0"/>
              <a:t> </a:t>
            </a:r>
            <a:r>
              <a:rPr lang="en-US" sz="2400" dirty="0" err="1"/>
              <a:t>simbolički</a:t>
            </a:r>
            <a:r>
              <a:rPr lang="en-US" sz="2400" dirty="0"/>
              <a:t> </a:t>
            </a:r>
            <a:r>
              <a:rPr lang="en-US" sz="2400" dirty="0" err="1"/>
              <a:t>sloj</a:t>
            </a:r>
            <a:r>
              <a:rPr lang="en-US" sz="2400" dirty="0"/>
              <a:t> </a:t>
            </a:r>
            <a:r>
              <a:rPr lang="en-US" sz="2400" dirty="0" err="1"/>
              <a:t>nadjačao</a:t>
            </a:r>
            <a:r>
              <a:rPr lang="en-US" sz="2400" dirty="0"/>
              <a:t> </a:t>
            </a:r>
            <a:r>
              <a:rPr lang="en-US" sz="2400" dirty="0" err="1"/>
              <a:t>onaj</a:t>
            </a:r>
            <a:r>
              <a:rPr lang="en-US" sz="2400" dirty="0"/>
              <a:t> </a:t>
            </a:r>
            <a:r>
              <a:rPr lang="en-US" sz="2400" dirty="0" err="1"/>
              <a:t>tradicionalni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hr-HR" sz="2200" dirty="0"/>
              <a:t>	</a:t>
            </a:r>
            <a:r>
              <a:rPr lang="en-US" sz="2200" dirty="0"/>
              <a:t>„</a:t>
            </a:r>
            <a:r>
              <a:rPr lang="en-US" sz="2200" dirty="0" err="1"/>
              <a:t>Što</a:t>
            </a:r>
            <a:r>
              <a:rPr lang="en-US" sz="2200" dirty="0"/>
              <a:t> se </a:t>
            </a:r>
            <a:r>
              <a:rPr lang="en-US" sz="2200" dirty="0" err="1"/>
              <a:t>pak</a:t>
            </a:r>
            <a:r>
              <a:rPr lang="en-US" sz="2200" dirty="0"/>
              <a:t> </a:t>
            </a:r>
            <a:r>
              <a:rPr lang="en-US" sz="2200" dirty="0" err="1"/>
              <a:t>značenja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Dubrovčane</a:t>
            </a:r>
            <a:r>
              <a:rPr lang="en-US" sz="2200" dirty="0"/>
              <a:t> </a:t>
            </a:r>
            <a:r>
              <a:rPr lang="en-US" sz="2200" dirty="0" err="1"/>
              <a:t>tiče</a:t>
            </a:r>
            <a:r>
              <a:rPr lang="en-US" sz="2200" dirty="0"/>
              <a:t>, </a:t>
            </a:r>
            <a:r>
              <a:rPr lang="en-US" sz="2200" dirty="0" err="1"/>
              <a:t>čini</a:t>
            </a:r>
            <a:r>
              <a:rPr lang="en-US" sz="2200" dirty="0"/>
              <a:t> mi se da je </a:t>
            </a:r>
            <a:r>
              <a:rPr lang="en-US" sz="2200" dirty="0" err="1"/>
              <a:t>sjećanje</a:t>
            </a:r>
            <a:r>
              <a:rPr lang="en-US" sz="2200" dirty="0"/>
              <a:t> </a:t>
            </a:r>
            <a:r>
              <a:rPr lang="hr-HR" sz="2200" dirty="0"/>
              <a:t>	</a:t>
            </a:r>
            <a:r>
              <a:rPr lang="en-US" sz="2200" dirty="0" err="1"/>
              <a:t>na</a:t>
            </a:r>
            <a:r>
              <a:rPr lang="en-US" sz="2200" dirty="0"/>
              <a:t> 6. </a:t>
            </a:r>
            <a:r>
              <a:rPr lang="en-US" sz="2200" dirty="0" err="1"/>
              <a:t>prosinca</a:t>
            </a:r>
            <a:r>
              <a:rPr lang="en-US" sz="2200" dirty="0"/>
              <a:t> 1991.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sve</a:t>
            </a:r>
            <a:r>
              <a:rPr lang="en-US" sz="2200" dirty="0"/>
              <a:t> ono </a:t>
            </a:r>
            <a:r>
              <a:rPr lang="en-US" sz="2200" dirty="0" err="1"/>
              <a:t>što</a:t>
            </a:r>
            <a:r>
              <a:rPr lang="en-US" sz="2200" dirty="0"/>
              <a:t> se toga dana </a:t>
            </a:r>
            <a:r>
              <a:rPr lang="en-US" sz="2200" dirty="0" err="1"/>
              <a:t>obilježava</a:t>
            </a:r>
            <a:r>
              <a:rPr lang="en-US" sz="2200" dirty="0"/>
              <a:t>, u </a:t>
            </a:r>
            <a:r>
              <a:rPr lang="hr-HR" sz="2200" dirty="0"/>
              <a:t>	</a:t>
            </a:r>
            <a:r>
              <a:rPr lang="en-US" sz="2200" dirty="0" err="1"/>
              <a:t>velikoj</a:t>
            </a:r>
            <a:r>
              <a:rPr lang="en-US" sz="2200" dirty="0"/>
              <a:t> </a:t>
            </a:r>
            <a:r>
              <a:rPr lang="en-US" sz="2200" dirty="0" err="1"/>
              <a:t>mjeri</a:t>
            </a:r>
            <a:r>
              <a:rPr lang="en-US" sz="2200" dirty="0"/>
              <a:t> </a:t>
            </a:r>
            <a:r>
              <a:rPr lang="en-US" sz="2200" dirty="0" err="1"/>
              <a:t>zasjenilo</a:t>
            </a:r>
            <a:r>
              <a:rPr lang="en-US" sz="2200" dirty="0"/>
              <a:t> </a:t>
            </a:r>
            <a:r>
              <a:rPr lang="en-US" sz="2200" dirty="0" err="1"/>
              <a:t>pučku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vjersku</a:t>
            </a:r>
            <a:r>
              <a:rPr lang="en-US" sz="2200" dirty="0"/>
              <a:t> </a:t>
            </a:r>
            <a:r>
              <a:rPr lang="en-US" sz="2200" dirty="0" err="1"/>
              <a:t>komponentu</a:t>
            </a:r>
            <a:r>
              <a:rPr lang="en-US" sz="2200" dirty="0"/>
              <a:t> </a:t>
            </a:r>
            <a:r>
              <a:rPr lang="en-US" sz="2200" dirty="0" err="1"/>
              <a:t>Nikoljdana</a:t>
            </a:r>
            <a:r>
              <a:rPr lang="en-US" sz="2200" dirty="0"/>
              <a:t>.“ </a:t>
            </a:r>
            <a:r>
              <a:rPr lang="hr-HR" sz="2200" dirty="0"/>
              <a:t>	</a:t>
            </a:r>
            <a:r>
              <a:rPr lang="en-US" sz="2200" dirty="0"/>
              <a:t>(H. I., 56)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6026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lang="hr-HR" sz="3200" dirty="0"/>
              <a:t>Vrijednosna razina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7643192" cy="5328592"/>
          </a:xfrm>
        </p:spPr>
        <p:txBody>
          <a:bodyPr>
            <a:normAutofit fontScale="77500" lnSpcReduction="20000"/>
          </a:bodyPr>
          <a:lstStyle/>
          <a:p>
            <a:r>
              <a:rPr lang="hr-HR" sz="2400" dirty="0"/>
              <a:t>u vrijednosnom smislu sv. Nikola kao simbol vezan je uz zajednicu i osjećaj pripadnosti:</a:t>
            </a:r>
          </a:p>
          <a:p>
            <a:pPr marL="0" indent="0">
              <a:buNone/>
            </a:pPr>
            <a:r>
              <a:rPr lang="hr-HR" sz="2400" dirty="0"/>
              <a:t> 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en-US" sz="2200" dirty="0"/>
              <a:t>„</a:t>
            </a:r>
            <a:r>
              <a:rPr lang="en-US" sz="2200" dirty="0" err="1"/>
              <a:t>Sveti</a:t>
            </a:r>
            <a:r>
              <a:rPr lang="en-US" sz="2200" dirty="0"/>
              <a:t> Nikola </a:t>
            </a:r>
            <a:r>
              <a:rPr lang="en-US" sz="2200" dirty="0" err="1"/>
              <a:t>svetac</a:t>
            </a:r>
            <a:r>
              <a:rPr lang="en-US" sz="2200" dirty="0"/>
              <a:t> je </a:t>
            </a:r>
            <a:r>
              <a:rPr lang="en-US" sz="2200" dirty="0" err="1"/>
              <a:t>zaštitnik</a:t>
            </a:r>
            <a:r>
              <a:rPr lang="en-US" sz="2200" dirty="0"/>
              <a:t> </a:t>
            </a:r>
            <a:r>
              <a:rPr lang="en-US" sz="2200" dirty="0" err="1"/>
              <a:t>moje</a:t>
            </a:r>
            <a:r>
              <a:rPr lang="en-US" sz="2200" dirty="0"/>
              <a:t> </a:t>
            </a:r>
            <a:r>
              <a:rPr lang="en-US" sz="2200" dirty="0" err="1"/>
              <a:t>obitelji</a:t>
            </a:r>
            <a:r>
              <a:rPr lang="en-US" sz="2200" dirty="0"/>
              <a:t> (</a:t>
            </a:r>
            <a:r>
              <a:rPr lang="en-US" sz="2200" dirty="0" err="1"/>
              <a:t>pelješke</a:t>
            </a:r>
            <a:r>
              <a:rPr lang="en-US" sz="2200" dirty="0"/>
              <a:t> </a:t>
            </a:r>
            <a:r>
              <a:rPr lang="en-US" sz="2200" dirty="0" err="1"/>
              <a:t>grane</a:t>
            </a:r>
            <a:r>
              <a:rPr lang="en-US" sz="2200" dirty="0"/>
              <a:t>), </a:t>
            </a:r>
            <a:r>
              <a:rPr lang="hr-HR" sz="2200" dirty="0"/>
              <a:t>	</a:t>
            </a:r>
            <a:r>
              <a:rPr lang="en-US" sz="2200" dirty="0" err="1"/>
              <a:t>svaki</a:t>
            </a:r>
            <a:r>
              <a:rPr lang="en-US" sz="2200" dirty="0"/>
              <a:t> </a:t>
            </a:r>
            <a:r>
              <a:rPr lang="en-US" sz="2200" dirty="0" err="1"/>
              <a:t>drugi</a:t>
            </a:r>
            <a:r>
              <a:rPr lang="en-US" sz="2200" dirty="0"/>
              <a:t> </a:t>
            </a:r>
            <a:r>
              <a:rPr lang="en-US" sz="2200" dirty="0" err="1"/>
              <a:t>član</a:t>
            </a:r>
            <a:r>
              <a:rPr lang="en-US" sz="2200" dirty="0"/>
              <a:t> </a:t>
            </a:r>
            <a:r>
              <a:rPr lang="en-US" sz="2200" dirty="0" err="1"/>
              <a:t>nosi</a:t>
            </a:r>
            <a:r>
              <a:rPr lang="en-US" sz="2200" dirty="0"/>
              <a:t> </a:t>
            </a:r>
            <a:r>
              <a:rPr lang="en-US" sz="2200" dirty="0" err="1"/>
              <a:t>njegovo</a:t>
            </a:r>
            <a:r>
              <a:rPr lang="en-US" sz="2200" dirty="0"/>
              <a:t> </a:t>
            </a:r>
            <a:r>
              <a:rPr lang="en-US" sz="2200" dirty="0" err="1"/>
              <a:t>ime</a:t>
            </a:r>
            <a:r>
              <a:rPr lang="en-US" sz="2200" dirty="0"/>
              <a:t>. </a:t>
            </a:r>
            <a:r>
              <a:rPr lang="en-US" sz="2200" dirty="0" err="1"/>
              <a:t>Tako</a:t>
            </a:r>
            <a:r>
              <a:rPr lang="en-US" sz="2200" dirty="0"/>
              <a:t> da me </a:t>
            </a:r>
            <a:r>
              <a:rPr lang="en-US" sz="2200" dirty="0" err="1"/>
              <a:t>uz</a:t>
            </a:r>
            <a:r>
              <a:rPr lang="en-US" sz="2200" dirty="0"/>
              <a:t> </a:t>
            </a:r>
            <a:r>
              <a:rPr lang="en-US" sz="2200" dirty="0" err="1"/>
              <a:t>sveca</a:t>
            </a:r>
            <a:r>
              <a:rPr lang="en-US" sz="2200" dirty="0"/>
              <a:t> </a:t>
            </a:r>
            <a:r>
              <a:rPr lang="en-US" sz="2200" dirty="0" err="1"/>
              <a:t>vežu</a:t>
            </a:r>
            <a:r>
              <a:rPr lang="en-US" sz="2200" dirty="0"/>
              <a:t> </a:t>
            </a:r>
            <a:r>
              <a:rPr lang="hr-HR" sz="2200" dirty="0"/>
              <a:t>	</a:t>
            </a:r>
            <a:r>
              <a:rPr lang="en-US" sz="2200" dirty="0" err="1"/>
              <a:t>najtoplije</a:t>
            </a:r>
            <a:r>
              <a:rPr lang="en-US" sz="2200" dirty="0"/>
              <a:t> </a:t>
            </a:r>
            <a:r>
              <a:rPr lang="en-US" sz="2200" dirty="0" err="1"/>
              <a:t>uspomene</a:t>
            </a:r>
            <a:r>
              <a:rPr lang="en-US" sz="2200" dirty="0"/>
              <a:t>, </a:t>
            </a:r>
            <a:r>
              <a:rPr lang="en-US" sz="2200" dirty="0" err="1"/>
              <a:t>vrijeme</a:t>
            </a:r>
            <a:r>
              <a:rPr lang="en-US" sz="2200" dirty="0"/>
              <a:t> </a:t>
            </a:r>
            <a:r>
              <a:rPr lang="en-US" sz="2200" dirty="0" err="1"/>
              <a:t>pred</a:t>
            </a:r>
            <a:r>
              <a:rPr lang="en-US" sz="2200" dirty="0"/>
              <a:t> </a:t>
            </a:r>
            <a:r>
              <a:rPr lang="en-US" sz="2200" dirty="0" err="1"/>
              <a:t>Božić</a:t>
            </a:r>
            <a:r>
              <a:rPr lang="en-US" sz="2200" dirty="0"/>
              <a:t>, </a:t>
            </a:r>
            <a:r>
              <a:rPr lang="en-US" sz="2200" dirty="0" err="1"/>
              <a:t>moj</a:t>
            </a:r>
            <a:r>
              <a:rPr lang="en-US" sz="2200" dirty="0"/>
              <a:t> </a:t>
            </a:r>
            <a:r>
              <a:rPr lang="en-US" sz="2200" dirty="0" err="1"/>
              <a:t>nono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velika</a:t>
            </a:r>
            <a:r>
              <a:rPr lang="en-US" sz="2200" dirty="0"/>
              <a:t> </a:t>
            </a:r>
            <a:r>
              <a:rPr lang="hr-HR" sz="2200" dirty="0"/>
              <a:t>	</a:t>
            </a:r>
            <a:r>
              <a:rPr lang="en-US" sz="2200" dirty="0" err="1"/>
              <a:t>festa</a:t>
            </a:r>
            <a:r>
              <a:rPr lang="en-US" sz="2200" dirty="0"/>
              <a:t>, </a:t>
            </a:r>
            <a:r>
              <a:rPr lang="en-US" sz="2200" dirty="0" err="1"/>
              <a:t>zajedništvo</a:t>
            </a:r>
            <a:r>
              <a:rPr lang="en-US" sz="2200" dirty="0"/>
              <a:t> </a:t>
            </a:r>
            <a:r>
              <a:rPr lang="en-US" sz="2200" dirty="0" err="1"/>
              <a:t>obitelji</a:t>
            </a:r>
            <a:r>
              <a:rPr lang="en-US" sz="2200" dirty="0"/>
              <a:t>.“ (N. B., 30)</a:t>
            </a:r>
            <a:endParaRPr lang="hr-HR" sz="22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„Ne govorim samo i isključivo o mojim osjećajima iako su ona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primarna, govorim o Dubrovniku i blagdanu svetoga Nikole koji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je na osobiti način ostalo u sjećanju Grada i to od onog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blagdana 1991. naovamo. Nitko od onih koji je bio u Gradu tog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petka, 6. prosinca na blagdan sv. Nikole, neće ga zaboraviti. […]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Svi koji smo izgubili nekoga taj dan, ali jednako i oni koji su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izgubili neko materijalno dobro ili samo doživjeli rušenje i palež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bez gubitaka, također znaju i mogu potvrditi da će taj dan i taj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blagdan sv. Nikole zauvijek pamtiti kao što će ga pamtiti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zauvijek i ovaj kameni Grad.“ (M. U. 70.)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5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Svrha, cilj i metoda  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785395"/>
          </a:xfrm>
        </p:spPr>
        <p:txBody>
          <a:bodyPr>
            <a:normAutofit fontScale="85000" lnSpcReduction="10000"/>
          </a:bodyPr>
          <a:lstStyle/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Svrha: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steći prvi znanstveni uvid u međusoban odnos koncepata religijskog simbola, identiteta i zajednice na primjeru razvoja, promjene i značaja kulta sv. Nikole u Dubrovniku kroz povijesni kontinuitet do suvremenih zbivanja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Cilj: identificirati promjene i razvoj kulta sv. Nikole iz tradicionalno-religioznog u suvremeno-nacionalni simbol Grada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Metoda: interdisciplinarni pristup temi, kombinirajući povijesnu i sociološku perspektivu 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ovijesni dio rada baziran je na prikupljanju i analizi povijesne i arhivističke građe, dostupnih povijesnih izvora i materijalne baštine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sociološki dio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baziran je na kvalitativnoj metodologiji, odnosno provedbi polustrukturiranih intervjua s dvije grupe građana s posebnim odnosom prema kultu sv. Nikole: pomorcima i braniteljima Dubrovnika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(24) i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 pripadnicima manjine s Janjeva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(5)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73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3200" dirty="0"/>
              <a:t>Emocionalna razina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7715200" cy="5544616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/>
              <a:t>negativne emocije:</a:t>
            </a:r>
          </a:p>
          <a:p>
            <a:pPr marL="0" indent="0">
              <a:buNone/>
            </a:pPr>
            <a:r>
              <a:rPr lang="hr-HR" sz="2000" dirty="0"/>
              <a:t>	Došao je on, ali s </a:t>
            </a:r>
            <a:r>
              <a:rPr lang="hr-HR" sz="2000" dirty="0" err="1"/>
              <a:t>Krampusom</a:t>
            </a:r>
            <a:r>
              <a:rPr lang="hr-HR" sz="2000" dirty="0"/>
              <a:t>, rano ujutro s rušilačkim 	namjerama. Počeo je sustavno s kopna, s mora, iz zraka rušiti 	dijelove Grada bez zaustavljanja od zore do prvog mraka. Ali za 	Grad njegov odlazak nije značio i kraj katastrofe jer je njegov 	rušilački posao preuzeo i nastavio oganj. Ja mogu bez zadrške 	kazati da je to bio najgori dan u momu životu. (</a:t>
            </a:r>
            <a:r>
              <a:rPr lang="hr-HR" sz="2000" dirty="0" err="1"/>
              <a:t>M.U</a:t>
            </a:r>
            <a:r>
              <a:rPr lang="hr-HR" sz="2000" dirty="0"/>
              <a:t>.  70)</a:t>
            </a:r>
          </a:p>
          <a:p>
            <a:r>
              <a:rPr lang="en-US" sz="2400" dirty="0" err="1"/>
              <a:t>pozitivn</a:t>
            </a:r>
            <a:r>
              <a:rPr lang="hr-HR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osjećaj</a:t>
            </a:r>
            <a:r>
              <a:rPr lang="hr-HR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nade</a:t>
            </a:r>
            <a:r>
              <a:rPr lang="en-US" sz="2400" dirty="0"/>
              <a:t>, </a:t>
            </a:r>
            <a:r>
              <a:rPr lang="en-US" sz="2400" dirty="0" err="1"/>
              <a:t>zahvalnosti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dubokog</a:t>
            </a:r>
            <a:r>
              <a:rPr lang="en-US" sz="2400" dirty="0"/>
              <a:t> </a:t>
            </a:r>
            <a:r>
              <a:rPr lang="en-US" sz="2400" dirty="0" err="1"/>
              <a:t>zajedništva</a:t>
            </a:r>
            <a:r>
              <a:rPr lang="en-US" sz="2400" dirty="0"/>
              <a:t>. </a:t>
            </a:r>
            <a:r>
              <a:rPr lang="en-US" sz="2400" dirty="0" err="1"/>
              <a:t>Sveti</a:t>
            </a:r>
            <a:r>
              <a:rPr lang="en-US" sz="2400" dirty="0"/>
              <a:t> Nikola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taj</a:t>
            </a:r>
            <a:r>
              <a:rPr lang="en-US" sz="2400" dirty="0"/>
              <a:t> </a:t>
            </a:r>
            <a:r>
              <a:rPr lang="en-US" sz="2400" dirty="0" err="1"/>
              <a:t>način</a:t>
            </a:r>
            <a:r>
              <a:rPr lang="en-US" sz="2400" dirty="0"/>
              <a:t>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 err="1"/>
              <a:t>rušenja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stradanja</a:t>
            </a:r>
            <a:r>
              <a:rPr lang="en-US" sz="2400" dirty="0"/>
              <a:t>, </a:t>
            </a:r>
            <a:r>
              <a:rPr lang="en-US" sz="2400" dirty="0" err="1"/>
              <a:t>nego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svojevrsnog</a:t>
            </a:r>
            <a:r>
              <a:rPr lang="en-US" sz="2400" dirty="0"/>
              <a:t> </a:t>
            </a:r>
            <a:r>
              <a:rPr lang="en-US" sz="2400" dirty="0" err="1"/>
              <a:t>preokreta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pobjede</a:t>
            </a:r>
            <a:r>
              <a:rPr lang="hr-HR" sz="2400" dirty="0"/>
              <a:t>: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Taj dan smo pobijedili, taj dan smo shvatili da mi možemo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pobijediti, da se ne moramo povlačiti, da je položaj koji držimo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održiv i neosvojiv. Taj dan mi je potpuno drugu sliku stvorio o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svemu onome što se do tad događalo. […] Kao da smo bili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vođeni Božjom rukom. Ja se ježim kad to govorim, ali to je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istina. To je ono što sam ja osjetio. (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. B., 59)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96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3200" dirty="0"/>
              <a:t>Rituali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052736"/>
            <a:ext cx="7704856" cy="5688632"/>
          </a:xfrm>
        </p:spPr>
        <p:txBody>
          <a:bodyPr>
            <a:normAutofit fontScale="77500" lnSpcReduction="20000"/>
          </a:bodyPr>
          <a:lstStyle/>
          <a:p>
            <a:r>
              <a:rPr lang="it-IT" sz="2400" dirty="0" err="1"/>
              <a:t>tradicionalni</a:t>
            </a:r>
            <a:r>
              <a:rPr lang="it-IT" sz="2400" dirty="0"/>
              <a:t>, </a:t>
            </a:r>
            <a:r>
              <a:rPr lang="it-IT" sz="2400" dirty="0" err="1"/>
              <a:t>pučki</a:t>
            </a:r>
            <a:r>
              <a:rPr lang="it-IT" sz="2400" dirty="0"/>
              <a:t> rituali</a:t>
            </a:r>
            <a:r>
              <a:rPr lang="hr-HR" sz="2400" dirty="0"/>
              <a:t> (misna slavlja, procesije, darivanje djece, blagoslov pomoraca i </a:t>
            </a:r>
            <a:r>
              <a:rPr lang="hr-HR" sz="2400" dirty="0" err="1"/>
              <a:t>kolendavanje</a:t>
            </a:r>
            <a:r>
              <a:rPr lang="hr-HR" sz="2400" dirty="0"/>
              <a:t>):</a:t>
            </a: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Za svetog Nikolu pripremale su se čizmice, crevje i bječvice.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Nama se djeci prijetilo da nećemo ništa dobiti ako ne budemo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dobri.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(L. S., 50)</a:t>
            </a: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None mi je pričala vazda o čudima koji je činio sveti Nikola -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dječak s ribljom kosti u grlu, pomorci u pogibelji… Štovali smo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ga se kao zaštitnika djece, mornara i putnika. Među susjedima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je bilo nekoliko Nikola, pa smo im znali i kolendavat. (H. I., 56) 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ovi rituali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spuštanje vijenaca u more, komemoracije na moru, odavanje počasti poginulim braniteljima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Na jedan skladan način, posjetimo groblje, odnesemo svijeće i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vijenac s predstavnicima vlasti i udrugama iz Domovinskog rata.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Jednostavno, sretnem se s prijateljima s kojima i dan danas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možeš popričati o tim događajima. Svi smo mi nastavili svoje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živote živjeti, svatko na svoj način, ne živi nitko od nas u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prošlosti, ali mi se prisjetimo svega onoga što je bilo jer to je dio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naše povijesti, dio onoga što nam je promijenilo živote. Pođemo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na Srđ … To je za mene sveto mjesto, ja gore idem kao u crkvu.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(B. B., 60)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62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Zaključne primjedbe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analiz</a:t>
            </a:r>
            <a:r>
              <a:rPr lang="hr-HR" sz="2400" dirty="0"/>
              <a:t>om</a:t>
            </a:r>
            <a:r>
              <a:rPr lang="en-US" sz="2400" dirty="0"/>
              <a:t> </a:t>
            </a:r>
            <a:r>
              <a:rPr lang="en-US" sz="2400" dirty="0" err="1"/>
              <a:t>različit</a:t>
            </a:r>
            <a:r>
              <a:rPr lang="hr-HR" sz="2400" dirty="0"/>
              <a:t>ih</a:t>
            </a:r>
            <a:r>
              <a:rPr lang="en-US" sz="2400" dirty="0"/>
              <a:t> </a:t>
            </a:r>
            <a:r>
              <a:rPr lang="en-US" sz="2400" dirty="0" err="1"/>
              <a:t>nijans</a:t>
            </a:r>
            <a:r>
              <a:rPr lang="hr-HR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odabranog</a:t>
            </a:r>
            <a:r>
              <a:rPr lang="en-US" sz="2400" dirty="0"/>
              <a:t> </a:t>
            </a:r>
            <a:r>
              <a:rPr lang="en-US" sz="2400" dirty="0" err="1"/>
              <a:t>simbola</a:t>
            </a:r>
            <a:r>
              <a:rPr lang="en-US" sz="2400" dirty="0"/>
              <a:t> </a:t>
            </a:r>
            <a:r>
              <a:rPr lang="en-US" sz="2400" dirty="0" err="1"/>
              <a:t>pokaz</a:t>
            </a:r>
            <a:r>
              <a:rPr lang="hr-HR" sz="2400" dirty="0"/>
              <a:t>no je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</a:t>
            </a:r>
            <a:r>
              <a:rPr lang="en-US" sz="2400" dirty="0" err="1"/>
              <a:t>vjerski</a:t>
            </a:r>
            <a:r>
              <a:rPr lang="en-US" sz="2400" dirty="0"/>
              <a:t> </a:t>
            </a:r>
            <a:r>
              <a:rPr lang="en-US" sz="2400" dirty="0" err="1"/>
              <a:t>kult</a:t>
            </a:r>
            <a:r>
              <a:rPr lang="en-US" sz="2400" dirty="0"/>
              <a:t> </a:t>
            </a:r>
            <a:r>
              <a:rPr lang="en-US" sz="2400" dirty="0" err="1"/>
              <a:t>sv</a:t>
            </a:r>
            <a:r>
              <a:rPr lang="en-US" sz="2400" dirty="0"/>
              <a:t>. Nikole od 1991. </a:t>
            </a:r>
            <a:r>
              <a:rPr lang="en-US" sz="2400" dirty="0" err="1"/>
              <a:t>godine</a:t>
            </a:r>
            <a:r>
              <a:rPr lang="en-US" sz="2400" dirty="0"/>
              <a:t> </a:t>
            </a:r>
            <a:r>
              <a:rPr lang="en-US" sz="2400" dirty="0" err="1"/>
              <a:t>dobiva</a:t>
            </a:r>
            <a:r>
              <a:rPr lang="en-US" sz="2400" dirty="0"/>
              <a:t> </a:t>
            </a:r>
            <a:r>
              <a:rPr lang="en-US" sz="2400" dirty="0" err="1"/>
              <a:t>posve</a:t>
            </a:r>
            <a:r>
              <a:rPr lang="en-US" sz="2400" dirty="0"/>
              <a:t> </a:t>
            </a:r>
            <a:r>
              <a:rPr lang="en-US" sz="2400" dirty="0" err="1"/>
              <a:t>novu</a:t>
            </a:r>
            <a:r>
              <a:rPr lang="en-US" sz="2400" dirty="0"/>
              <a:t> </a:t>
            </a:r>
            <a:r>
              <a:rPr lang="en-US" sz="2400" dirty="0" err="1"/>
              <a:t>dimenziju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priključuje</a:t>
            </a:r>
            <a:r>
              <a:rPr lang="en-US" sz="2400" dirty="0"/>
              <a:t> se </a:t>
            </a:r>
            <a:r>
              <a:rPr lang="en-US" sz="2400" dirty="0" err="1"/>
              <a:t>drugim</a:t>
            </a:r>
            <a:r>
              <a:rPr lang="en-US" sz="2400" dirty="0"/>
              <a:t> </a:t>
            </a:r>
            <a:r>
              <a:rPr lang="en-US" sz="2400" dirty="0" err="1"/>
              <a:t>urbanim</a:t>
            </a:r>
            <a:r>
              <a:rPr lang="en-US" sz="2400" dirty="0"/>
              <a:t> </a:t>
            </a:r>
            <a:r>
              <a:rPr lang="en-US" sz="2400" dirty="0" err="1"/>
              <a:t>simbolima</a:t>
            </a:r>
            <a:r>
              <a:rPr lang="en-US" sz="2400" dirty="0"/>
              <a:t> </a:t>
            </a:r>
            <a:r>
              <a:rPr lang="en-US" sz="2400" dirty="0" err="1"/>
              <a:t>Grada</a:t>
            </a:r>
            <a:r>
              <a:rPr lang="en-US" sz="2400" dirty="0"/>
              <a:t> - </a:t>
            </a:r>
            <a:r>
              <a:rPr lang="en-US" sz="2400" dirty="0" err="1"/>
              <a:t>svjetovnim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vjerskim</a:t>
            </a:r>
            <a:r>
              <a:rPr lang="en-US" sz="2400" dirty="0"/>
              <a:t> </a:t>
            </a:r>
            <a:r>
              <a:rPr lang="en-US" sz="2400" dirty="0" err="1"/>
              <a:t>kultom</a:t>
            </a:r>
            <a:r>
              <a:rPr lang="en-US" sz="2400" dirty="0"/>
              <a:t> </a:t>
            </a:r>
            <a:r>
              <a:rPr lang="en-US" sz="2400" dirty="0" err="1"/>
              <a:t>Sv</a:t>
            </a:r>
            <a:r>
              <a:rPr lang="en-US" sz="2400" dirty="0"/>
              <a:t>. </a:t>
            </a:r>
            <a:r>
              <a:rPr lang="en-US" sz="2400" dirty="0" err="1"/>
              <a:t>Vlaha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Orlanda</a:t>
            </a:r>
            <a:r>
              <a:rPr lang="en-US" sz="2400" dirty="0"/>
              <a:t> -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treći</a:t>
            </a:r>
            <a:r>
              <a:rPr lang="en-US" sz="2400" dirty="0"/>
              <a:t> </a:t>
            </a:r>
            <a:r>
              <a:rPr lang="en-US" sz="2400" dirty="0" err="1"/>
              <a:t>gradski</a:t>
            </a:r>
            <a:r>
              <a:rPr lang="en-US" sz="2400" dirty="0"/>
              <a:t> </a:t>
            </a:r>
            <a:r>
              <a:rPr lang="en-US" sz="2400" dirty="0" err="1"/>
              <a:t>kult</a:t>
            </a:r>
            <a:r>
              <a:rPr lang="en-US" sz="2400" dirty="0"/>
              <a:t> </a:t>
            </a:r>
            <a:r>
              <a:rPr lang="en-US" sz="2400" dirty="0" err="1"/>
              <a:t>Dubrovnika</a:t>
            </a:r>
            <a:r>
              <a:rPr lang="en-US" sz="2400" dirty="0"/>
              <a:t>. </a:t>
            </a:r>
            <a:endParaRPr lang="hr-HR" sz="2400" dirty="0"/>
          </a:p>
          <a:p>
            <a:r>
              <a:rPr lang="hr-HR" sz="2400" dirty="0"/>
              <a:t>s</a:t>
            </a:r>
            <a:r>
              <a:rPr lang="en-US" sz="2400" dirty="0"/>
              <a:t>v. Nikola </a:t>
            </a:r>
            <a:r>
              <a:rPr lang="en-US" sz="2400" dirty="0" err="1"/>
              <a:t>postaje</a:t>
            </a:r>
            <a:r>
              <a:rPr lang="en-US" sz="2400" dirty="0"/>
              <a:t> </a:t>
            </a:r>
            <a:r>
              <a:rPr lang="en-US" sz="2400" dirty="0" err="1"/>
              <a:t>tako</a:t>
            </a:r>
            <a:r>
              <a:rPr lang="en-US" sz="2400" dirty="0"/>
              <a:t> u </a:t>
            </a:r>
            <a:r>
              <a:rPr lang="en-US" sz="2400" dirty="0" err="1"/>
              <a:t>suvremenoj</a:t>
            </a:r>
            <a:r>
              <a:rPr lang="en-US" sz="2400" dirty="0"/>
              <a:t> </a:t>
            </a:r>
            <a:r>
              <a:rPr lang="en-US" sz="2400" dirty="0" err="1"/>
              <a:t>memoriji</a:t>
            </a:r>
            <a:r>
              <a:rPr lang="en-US" sz="2400" dirty="0"/>
              <a:t> </a:t>
            </a:r>
            <a:r>
              <a:rPr lang="en-US" sz="2400" dirty="0" err="1"/>
              <a:t>grada</a:t>
            </a:r>
            <a:r>
              <a:rPr lang="en-US" sz="2400" dirty="0"/>
              <a:t>  </a:t>
            </a:r>
            <a:r>
              <a:rPr lang="en-US" sz="2400" dirty="0" err="1"/>
              <a:t>kult</a:t>
            </a:r>
            <a:r>
              <a:rPr lang="en-US" sz="2400" dirty="0"/>
              <a:t> </a:t>
            </a:r>
            <a:r>
              <a:rPr lang="en-US" sz="2400" dirty="0" err="1"/>
              <a:t>sveca</a:t>
            </a:r>
            <a:r>
              <a:rPr lang="en-US" sz="2400" dirty="0"/>
              <a:t> </a:t>
            </a:r>
            <a:r>
              <a:rPr lang="en-US" sz="2400" dirty="0" err="1"/>
              <a:t>zaštitnika</a:t>
            </a:r>
            <a:r>
              <a:rPr lang="en-US" sz="2400" dirty="0"/>
              <a:t> </a:t>
            </a:r>
            <a:r>
              <a:rPr lang="en-US" sz="2400" dirty="0" err="1"/>
              <a:t>branitelja</a:t>
            </a:r>
            <a:r>
              <a:rPr lang="en-US" sz="2400" dirty="0"/>
              <a:t> </a:t>
            </a:r>
            <a:r>
              <a:rPr lang="en-US" sz="2400" dirty="0" err="1"/>
              <a:t>Domovinskog</a:t>
            </a:r>
            <a:r>
              <a:rPr lang="en-US" sz="2400" dirty="0"/>
              <a:t> rata </a:t>
            </a:r>
            <a:endParaRPr lang="hr-HR" sz="2400" dirty="0"/>
          </a:p>
          <a:p>
            <a:r>
              <a:rPr lang="hr-HR" sz="2400" dirty="0"/>
              <a:t>o</a:t>
            </a:r>
            <a:r>
              <a:rPr lang="en-US" sz="2400" dirty="0" err="1"/>
              <a:t>vdje</a:t>
            </a:r>
            <a:r>
              <a:rPr lang="en-US" sz="2400" dirty="0"/>
              <a:t> se </a:t>
            </a:r>
            <a:r>
              <a:rPr lang="en-US" sz="2400" dirty="0" err="1"/>
              <a:t>radi</a:t>
            </a:r>
            <a:r>
              <a:rPr lang="en-US" sz="2400" dirty="0"/>
              <a:t> o </a:t>
            </a:r>
            <a:r>
              <a:rPr lang="en-US" sz="2400" dirty="0" err="1"/>
              <a:t>posve</a:t>
            </a:r>
            <a:r>
              <a:rPr lang="en-US" sz="2400" dirty="0"/>
              <a:t> </a:t>
            </a:r>
            <a:r>
              <a:rPr lang="en-US" sz="2400" dirty="0" err="1"/>
              <a:t>jedinstvenom</a:t>
            </a:r>
            <a:r>
              <a:rPr lang="en-US" sz="2400" dirty="0"/>
              <a:t> </a:t>
            </a:r>
            <a:r>
              <a:rPr lang="en-US" sz="2400" dirty="0" err="1"/>
              <a:t>fenomenu</a:t>
            </a:r>
            <a:r>
              <a:rPr lang="en-US" sz="2400" dirty="0"/>
              <a:t> u </a:t>
            </a:r>
            <a:r>
              <a:rPr lang="en-US" sz="2400" dirty="0" err="1"/>
              <a:t>razvoju</a:t>
            </a:r>
            <a:r>
              <a:rPr lang="en-US" sz="2400" dirty="0"/>
              <a:t> </a:t>
            </a:r>
            <a:r>
              <a:rPr lang="en-US" sz="2400" dirty="0" err="1"/>
              <a:t>kulta</a:t>
            </a:r>
            <a:r>
              <a:rPr lang="en-US" sz="2400" dirty="0"/>
              <a:t> </a:t>
            </a:r>
            <a:r>
              <a:rPr lang="en-US" sz="2400" dirty="0" err="1"/>
              <a:t>sv</a:t>
            </a:r>
            <a:r>
              <a:rPr lang="en-US" sz="2400" dirty="0"/>
              <a:t>. Nikole,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postaje</a:t>
            </a:r>
            <a:r>
              <a:rPr lang="en-US" sz="2400" dirty="0"/>
              <a:t> </a:t>
            </a:r>
            <a:r>
              <a:rPr lang="en-US" sz="2400" dirty="0" err="1"/>
              <a:t>antiratni</a:t>
            </a:r>
            <a:r>
              <a:rPr lang="en-US" sz="2400" dirty="0"/>
              <a:t> </a:t>
            </a:r>
            <a:r>
              <a:rPr lang="en-US" sz="2400" dirty="0" err="1"/>
              <a:t>svetac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svetac</a:t>
            </a:r>
            <a:r>
              <a:rPr lang="en-US" sz="2400" dirty="0"/>
              <a:t> </a:t>
            </a:r>
            <a:r>
              <a:rPr lang="en-US" sz="2400" dirty="0" err="1"/>
              <a:t>obranitelj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5165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03280" y="3140968"/>
            <a:ext cx="5541128" cy="2736303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200" dirty="0"/>
              <a:t>Hvala na pozornosti!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B56A5-5F8A-481E-AE0F-FBB0A2B91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4"/>
            <a:ext cx="2703281" cy="68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7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Istraživačka pitanja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vi-VN" sz="2400" dirty="0"/>
              <a:t>Kakva je simbolička uloga kulta sv. Nikole u Dubrovniku kroz povijest i kroz očuvanje dubrovačke dijaspore na Kosovu u Janjevu? </a:t>
            </a:r>
            <a:endParaRPr lang="hr-HR" sz="2400" dirty="0"/>
          </a:p>
          <a:p>
            <a:r>
              <a:rPr lang="vi-VN" sz="2400" dirty="0"/>
              <a:t>Koji su materijalni i nematerijalni pokazatelji značenja kulta sv. Nikole u Dubrovniku kroz povijest? </a:t>
            </a:r>
            <a:endParaRPr lang="hr-HR" sz="2400" dirty="0"/>
          </a:p>
          <a:p>
            <a:r>
              <a:rPr lang="vi-VN" sz="2400" dirty="0"/>
              <a:t>Koji su članovi zajednice nositelji kulta sv. Nikole u Dubrovniku kroz povijest? </a:t>
            </a:r>
            <a:endParaRPr lang="hr-HR" sz="2400" dirty="0"/>
          </a:p>
          <a:p>
            <a:r>
              <a:rPr lang="vi-VN" sz="2400" dirty="0"/>
              <a:t>Na koji način se kult sv. Nikole doživljava danas među dubrovačkim braniteljima? </a:t>
            </a:r>
            <a:endParaRPr lang="hr-HR" sz="2400" dirty="0"/>
          </a:p>
          <a:p>
            <a:r>
              <a:rPr lang="vi-VN" sz="2400" dirty="0"/>
              <a:t>Na koji način se kult sv. Nikole doživljava danas među dubrovačkim pomorcima? </a:t>
            </a:r>
            <a:endParaRPr lang="hr-HR" sz="2400" dirty="0"/>
          </a:p>
          <a:p>
            <a:r>
              <a:rPr lang="vi-VN" sz="2400" dirty="0"/>
              <a:t>Koji su rituali povezani s kultom sv. Nikole kroz povijest i danas?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539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Ratna šteta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okupacij</a:t>
            </a:r>
            <a:r>
              <a:rPr lang="hr-HR" dirty="0"/>
              <a:t>a</a:t>
            </a:r>
            <a:r>
              <a:rPr lang="en-US" dirty="0"/>
              <a:t> 392 dana</a:t>
            </a:r>
            <a:endParaRPr lang="hr-HR" dirty="0"/>
          </a:p>
          <a:p>
            <a:r>
              <a:rPr lang="en-US" dirty="0" err="1"/>
              <a:t>spal</a:t>
            </a:r>
            <a:r>
              <a:rPr lang="hr-HR" dirty="0" err="1"/>
              <a:t>jeno</a:t>
            </a:r>
            <a:r>
              <a:rPr lang="en-US" dirty="0"/>
              <a:t> 60% </a:t>
            </a:r>
            <a:r>
              <a:rPr lang="en-US" dirty="0" err="1"/>
              <a:t>šuma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 err="1"/>
              <a:t>onesposob</a:t>
            </a:r>
            <a:r>
              <a:rPr lang="hr-HR" dirty="0" err="1"/>
              <a:t>ljeno</a:t>
            </a:r>
            <a:r>
              <a:rPr lang="en-US" dirty="0"/>
              <a:t> 65% </a:t>
            </a:r>
            <a:r>
              <a:rPr lang="en-US" dirty="0" err="1"/>
              <a:t>pošta</a:t>
            </a:r>
            <a:r>
              <a:rPr lang="en-US" dirty="0"/>
              <a:t>, </a:t>
            </a:r>
            <a:r>
              <a:rPr lang="en-US" dirty="0" err="1"/>
              <a:t>uništ</a:t>
            </a:r>
            <a:r>
              <a:rPr lang="hr-HR" dirty="0" err="1"/>
              <a:t>ena</a:t>
            </a:r>
            <a:r>
              <a:rPr lang="en-US" dirty="0"/>
              <a:t> </a:t>
            </a:r>
            <a:r>
              <a:rPr lang="en-US" dirty="0" err="1"/>
              <a:t>zračn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luk</a:t>
            </a:r>
            <a:r>
              <a:rPr lang="hr-HR" dirty="0"/>
              <a:t>a</a:t>
            </a:r>
            <a:r>
              <a:rPr lang="en-US" dirty="0"/>
              <a:t>, radio </a:t>
            </a:r>
            <a:r>
              <a:rPr lang="en-US" dirty="0" err="1"/>
              <a:t>i</a:t>
            </a:r>
            <a:r>
              <a:rPr lang="en-US" dirty="0"/>
              <a:t> TV </a:t>
            </a:r>
            <a:r>
              <a:rPr lang="en-US" dirty="0" err="1"/>
              <a:t>odašiljač</a:t>
            </a:r>
            <a:r>
              <a:rPr lang="hr-HR" dirty="0"/>
              <a:t>i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uništeno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spaljeno</a:t>
            </a:r>
            <a:r>
              <a:rPr lang="en-US" dirty="0"/>
              <a:t> 2.253 </a:t>
            </a:r>
            <a:r>
              <a:rPr lang="en-US" dirty="0" err="1"/>
              <a:t>kuć</a:t>
            </a:r>
            <a:r>
              <a:rPr lang="hr-HR" dirty="0"/>
              <a:t>e</a:t>
            </a:r>
            <a:r>
              <a:rPr lang="en-US" dirty="0"/>
              <a:t>, 7.745 </a:t>
            </a:r>
            <a:r>
              <a:rPr lang="en-US" dirty="0" err="1"/>
              <a:t>oštećeno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 err="1"/>
              <a:t>uništeno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oštećeno</a:t>
            </a:r>
            <a:r>
              <a:rPr lang="en-US" dirty="0"/>
              <a:t> 31,6%</a:t>
            </a:r>
            <a:r>
              <a:rPr lang="hr-HR" dirty="0"/>
              <a:t> sakralnih objekata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60 </a:t>
            </a:r>
            <a:r>
              <a:rPr lang="en-US" dirty="0" err="1"/>
              <a:t>uzbuna</a:t>
            </a:r>
            <a:r>
              <a:rPr lang="en-US" dirty="0"/>
              <a:t> (</a:t>
            </a:r>
            <a:r>
              <a:rPr lang="en-US" dirty="0" err="1"/>
              <a:t>općih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zračnih</a:t>
            </a:r>
            <a:r>
              <a:rPr lang="en-US" dirty="0"/>
              <a:t>) </a:t>
            </a:r>
            <a:endParaRPr lang="hr-HR" dirty="0"/>
          </a:p>
          <a:p>
            <a:r>
              <a:rPr lang="hr-HR" dirty="0"/>
              <a:t>poginulo 92 civila i 167 branitelja</a:t>
            </a:r>
          </a:p>
          <a:p>
            <a:r>
              <a:rPr lang="hr-HR" dirty="0"/>
              <a:t>ranjeno 267 civila </a:t>
            </a:r>
          </a:p>
          <a:p>
            <a:r>
              <a:rPr lang="en-US" dirty="0" err="1"/>
              <a:t>više</a:t>
            </a:r>
            <a:r>
              <a:rPr lang="en-US" dirty="0"/>
              <a:t> od 300 </a:t>
            </a:r>
            <a:r>
              <a:rPr lang="hr-HR" dirty="0"/>
              <a:t>zatočenika </a:t>
            </a:r>
            <a:r>
              <a:rPr lang="en-US" dirty="0" err="1"/>
              <a:t>koncetracijski</a:t>
            </a:r>
            <a:r>
              <a:rPr lang="hr-HR" dirty="0"/>
              <a:t>h</a:t>
            </a:r>
            <a:r>
              <a:rPr lang="en-US" dirty="0"/>
              <a:t> </a:t>
            </a:r>
            <a:r>
              <a:rPr lang="en-US" dirty="0" err="1"/>
              <a:t>logor</a:t>
            </a:r>
            <a:r>
              <a:rPr lang="hr-HR" dirty="0"/>
              <a:t>a</a:t>
            </a:r>
          </a:p>
          <a:p>
            <a:r>
              <a:rPr lang="hr-HR" dirty="0"/>
              <a:t>najveći napad 6. prosinca 1991. – Dan branitelja Dubrovnika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Sveti Nikola – povijesni kontekst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196753"/>
            <a:ext cx="5184576" cy="4032448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err="1"/>
              <a:t>Sv</a:t>
            </a:r>
            <a:r>
              <a:rPr lang="en-US" sz="2400" dirty="0"/>
              <a:t>. Nikola </a:t>
            </a:r>
            <a:r>
              <a:rPr lang="en-US" sz="2400" dirty="0" err="1"/>
              <a:t>biskup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maloazijske</a:t>
            </a:r>
            <a:r>
              <a:rPr lang="en-US" sz="2400" dirty="0"/>
              <a:t> Mire</a:t>
            </a:r>
            <a:r>
              <a:rPr lang="hr-HR" sz="2400" dirty="0"/>
              <a:t> umro je 6. prosinca 327. godine</a:t>
            </a:r>
          </a:p>
          <a:p>
            <a:r>
              <a:rPr lang="hr-HR" sz="2400" dirty="0"/>
              <a:t>štuje se kao zaštitnik: djece, pomoraca, djevojaka, siromaha, studenata, ljekarnika, pekara, ribara, zatvorenika, trgovaca, putnika, bolesnika, umirućih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kontaminacija kulta sa sv. </a:t>
            </a:r>
            <a:r>
              <a:rPr lang="pl-PL" sz="2400" dirty="0"/>
              <a:t>Nikolom Putnikom iz Tranija (umire 1094.) koji je zaštitnik mladih i hodočasnika </a:t>
            </a:r>
            <a:endParaRPr lang="hr-HR" sz="2400" dirty="0"/>
          </a:p>
          <a:p>
            <a:r>
              <a:rPr lang="hr-HR" sz="2400" dirty="0"/>
              <a:t>u starom Dubrovniku častio se i sv. Nikola </a:t>
            </a:r>
            <a:r>
              <a:rPr lang="hr-HR" sz="2400" dirty="0" err="1"/>
              <a:t>Tolentinski</a:t>
            </a:r>
            <a:r>
              <a:rPr lang="hr-HR" sz="2400" dirty="0"/>
              <a:t> (10. rujna)</a:t>
            </a:r>
          </a:p>
          <a:p>
            <a:endParaRPr lang="hr-HR" sz="2400" dirty="0"/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Nepoznati majstor, 15. st.,, Sv. Nikola, Franjevački samostan sv. Nikole Ston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B1308-3C03-420B-B996-D04DF6B52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45432"/>
            <a:ext cx="268757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1BCD-9244-44AE-AC5A-5F681794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74712" cy="1143000"/>
          </a:xfrm>
        </p:spPr>
        <p:txBody>
          <a:bodyPr>
            <a:normAutofit/>
          </a:bodyPr>
          <a:lstStyle/>
          <a:p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Nepoznati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umjetnik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(13./14.st.),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Sveti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Nikola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putnik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Museo 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Diocesano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35242-BB00-46BF-9B50-D1DAE0CEA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808" y="1772816"/>
            <a:ext cx="2307962" cy="4353347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kontaminacija kulta sa sv.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Nikolom Putnikom iz Tranija (umire 1094.) koji je zaštitnik mladih i hodočasnika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D43F9-1348-430E-B10D-BD4904FFC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94" y="1684365"/>
            <a:ext cx="2740009" cy="4086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B6168-902C-4784-BAF1-A25743E6B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12" y="0"/>
            <a:ext cx="3839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6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AE88-11AE-4F58-9A23-262DCFCF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16633"/>
            <a:ext cx="3456383" cy="792087"/>
          </a:xfrm>
        </p:spPr>
        <p:txBody>
          <a:bodyPr>
            <a:normAutofit fontScale="90000"/>
          </a:bodyPr>
          <a:lstStyle/>
          <a:p>
            <a:r>
              <a:rPr lang="hr-HR" sz="2400" dirty="0"/>
              <a:t>Romanička katedrala sv. Nikole Putnika u Traniju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11508D-4E4C-4C43-92C6-CE4D33B14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127"/>
            <a:ext cx="4887936" cy="570587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27FB7B-7D67-4140-B473-3C57974A5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24" y="1152128"/>
            <a:ext cx="4279404" cy="57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5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2102-868A-4C8A-ADED-B85324CEB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766F-F361-47DA-B3CC-71006E2C0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56" y="1268761"/>
            <a:ext cx="3168352" cy="2160240"/>
          </a:xfrm>
        </p:spPr>
        <p:txBody>
          <a:bodyPr>
            <a:normAutofit fontScale="70000" lnSpcReduction="20000"/>
          </a:bodyPr>
          <a:lstStyle/>
          <a:p>
            <a:r>
              <a:rPr lang="hr-HR" sz="3600" dirty="0"/>
              <a:t>u starom Dubrovniku častio se i sv. Nikola Tolentinski (10. rujna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DE2F9-D931-4BCB-AB48-EAB1AF492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" y="0"/>
            <a:ext cx="4997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62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261</TotalTime>
  <Words>2780</Words>
  <Application>Microsoft Office PowerPoint</Application>
  <PresentationFormat>On-screen Show (4:3)</PresentationFormat>
  <Paragraphs>147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  Predstavljanje rezultata projekta  Kult svetog Nikole – mijene kroz povijest i uloga u izgradnji suvremenog identiteta Dubrovnika  </vt:lpstr>
      <vt:lpstr>Uvod: pitanje identiteta</vt:lpstr>
      <vt:lpstr>Svrha, cilj i metoda  </vt:lpstr>
      <vt:lpstr>Istraživačka pitanja</vt:lpstr>
      <vt:lpstr>Ratna šteta</vt:lpstr>
      <vt:lpstr>Sveti Nikola – povijesni kontekst</vt:lpstr>
      <vt:lpstr>Nepoznati umjetnik (13./14.st.), Sveti Nikola putnik, Trani Museo  Diocesano </vt:lpstr>
      <vt:lpstr>Romanička katedrala sv. Nikole Putnika u Traniju</vt:lpstr>
      <vt:lpstr>PowerPoint Presentation</vt:lpstr>
      <vt:lpstr>Povijesni pregled razvoja kulta sv. Nikole u Dubrovniku - Moćnici sv. Nikole</vt:lpstr>
      <vt:lpstr>Nepoznati armenski majstor, Muzej Katolikata Velike Kuće Cilicije u Anteliasu u Beiritu, Moćnik ruke sv. Nikole iz 1315. godine i Nepoznati zadarski zlatar i Moćnik – bista sv. Nikole, 14. stoljeće </vt:lpstr>
      <vt:lpstr>PowerPoint Presentation</vt:lpstr>
      <vt:lpstr>Barokni secco oslik s prikazom čuda sv. Nikole iz crkve sv. Nikole na Prijekom  i kameni reljef sv. Nikole 14./15. stoljeće iz crkve sv. Nikole na Prijekome.</vt:lpstr>
      <vt:lpstr>Kult sv. Nikole u Dubrovniku</vt:lpstr>
      <vt:lpstr>PowerPoint Presentation</vt:lpstr>
      <vt:lpstr>Okov matrikule Bratovštine mesara, iz crkve sv. Nikole na Prijekom i</vt:lpstr>
      <vt:lpstr>Nepoznati kotorski zlatar, prva četvrtina 14. st., bazilika sv. Nikole u Bariju</vt:lpstr>
      <vt:lpstr>Dubrovčani vrlo često ostavljali oporučne želje ili sami odlazili na hodočašća kako bi dobili oprost na mjestima kulta i pred svetačkim moćima. U oporukama građana često se spominju i legati ostavljeni za hodočasnička putovanja u: Asissi, Aleksandriju, Barlettu, Sv. Nikolu u Bariju, Santiago de Campostello u Galiciji, Gargano, Padovu, Recanati, Trani, Sv. Katarinu na Sinaju, na Sv. Grob u Jeruzalemu </vt:lpstr>
      <vt:lpstr>Sveti Nikola u Janjevu</vt:lpstr>
      <vt:lpstr>PowerPoint Presentation</vt:lpstr>
      <vt:lpstr>Crkve i samostani posvećeni sv. Nikoli na području Dubrovačke biskupije</vt:lpstr>
      <vt:lpstr>PowerPoint Presentation</vt:lpstr>
      <vt:lpstr>PowerPoint Presentation</vt:lpstr>
      <vt:lpstr>PowerPoint Presentation</vt:lpstr>
      <vt:lpstr>Sv. Nikola kao simbol</vt:lpstr>
      <vt:lpstr>Nalazi intervjua</vt:lpstr>
      <vt:lpstr>Značenjska razina</vt:lpstr>
      <vt:lpstr>PowerPoint Presentation</vt:lpstr>
      <vt:lpstr>Vrijednosna razina</vt:lpstr>
      <vt:lpstr>Emocionalna razina</vt:lpstr>
      <vt:lpstr>Rituali</vt:lpstr>
      <vt:lpstr>Zaključne primjedbe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Predstavljanje rezultata projekta  Kult svetog Nikole – mijene kroz povijest i uloga u izgradnji suvremenog identiteta Dubrovnika</dc:title>
  <dc:creator>anonymous</dc:creator>
  <cp:lastModifiedBy>Korisnik</cp:lastModifiedBy>
  <cp:revision>17</cp:revision>
  <dcterms:created xsi:type="dcterms:W3CDTF">2021-11-19T09:27:27Z</dcterms:created>
  <dcterms:modified xsi:type="dcterms:W3CDTF">2021-12-06T11:36:00Z</dcterms:modified>
</cp:coreProperties>
</file>